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361" r:id="rId2"/>
    <p:sldId id="967" r:id="rId3"/>
    <p:sldId id="968" r:id="rId4"/>
    <p:sldId id="969" r:id="rId5"/>
    <p:sldId id="970" r:id="rId6"/>
    <p:sldId id="971" r:id="rId7"/>
    <p:sldId id="941" r:id="rId8"/>
    <p:sldId id="942" r:id="rId9"/>
    <p:sldId id="943" r:id="rId10"/>
    <p:sldId id="944" r:id="rId11"/>
    <p:sldId id="945" r:id="rId12"/>
    <p:sldId id="946" r:id="rId13"/>
    <p:sldId id="929" r:id="rId14"/>
    <p:sldId id="922" r:id="rId15"/>
    <p:sldId id="1008" r:id="rId16"/>
    <p:sldId id="924" r:id="rId17"/>
    <p:sldId id="926" r:id="rId18"/>
    <p:sldId id="928" r:id="rId19"/>
    <p:sldId id="927" r:id="rId20"/>
    <p:sldId id="972" r:id="rId21"/>
    <p:sldId id="973" r:id="rId22"/>
    <p:sldId id="974" r:id="rId23"/>
    <p:sldId id="976" r:id="rId24"/>
    <p:sldId id="977" r:id="rId25"/>
    <p:sldId id="978" r:id="rId26"/>
    <p:sldId id="979" r:id="rId27"/>
    <p:sldId id="980" r:id="rId28"/>
    <p:sldId id="981" r:id="rId29"/>
    <p:sldId id="982" r:id="rId30"/>
    <p:sldId id="983" r:id="rId31"/>
    <p:sldId id="984" r:id="rId32"/>
    <p:sldId id="985" r:id="rId33"/>
    <p:sldId id="986" r:id="rId34"/>
    <p:sldId id="987" r:id="rId35"/>
    <p:sldId id="988" r:id="rId36"/>
    <p:sldId id="991" r:id="rId37"/>
    <p:sldId id="992" r:id="rId38"/>
    <p:sldId id="993" r:id="rId39"/>
    <p:sldId id="994" r:id="rId40"/>
    <p:sldId id="906" r:id="rId41"/>
    <p:sldId id="907" r:id="rId42"/>
    <p:sldId id="908" r:id="rId43"/>
    <p:sldId id="909" r:id="rId44"/>
    <p:sldId id="910" r:id="rId45"/>
    <p:sldId id="911" r:id="rId46"/>
    <p:sldId id="912" r:id="rId47"/>
    <p:sldId id="913" r:id="rId48"/>
    <p:sldId id="915" r:id="rId49"/>
    <p:sldId id="916" r:id="rId50"/>
    <p:sldId id="917" r:id="rId51"/>
    <p:sldId id="918" r:id="rId52"/>
    <p:sldId id="931" r:id="rId53"/>
    <p:sldId id="932" r:id="rId54"/>
    <p:sldId id="933" r:id="rId55"/>
    <p:sldId id="934" r:id="rId56"/>
    <p:sldId id="935" r:id="rId57"/>
    <p:sldId id="975" r:id="rId58"/>
    <p:sldId id="923" r:id="rId59"/>
    <p:sldId id="996" r:id="rId60"/>
    <p:sldId id="997" r:id="rId61"/>
    <p:sldId id="998" r:id="rId62"/>
    <p:sldId id="999" r:id="rId63"/>
    <p:sldId id="1001" r:id="rId64"/>
    <p:sldId id="1002" r:id="rId65"/>
    <p:sldId id="1003" r:id="rId66"/>
    <p:sldId id="1004" r:id="rId67"/>
    <p:sldId id="1005" r:id="rId68"/>
    <p:sldId id="1006" r:id="rId69"/>
    <p:sldId id="100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hanam, Ganesh R [E CPE]" initials="SGR[C" lastIdx="4" clrIdx="0"/>
  <p:cmAuthor id="2" name="Suraj Kothari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000"/>
    <a:srgbClr val="41F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5" autoAdjust="0"/>
    <p:restoredTop sz="94663"/>
  </p:normalViewPr>
  <p:slideViewPr>
    <p:cSldViewPr snapToGrid="0">
      <p:cViewPr varScale="1">
        <p:scale>
          <a:sx n="116" d="100"/>
          <a:sy n="116" d="100"/>
        </p:scale>
        <p:origin x="936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86"/>
    </p:cViewPr>
  </p:sorter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40F43-561E-4C4C-8F09-FE70B5DACE57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D781F-70AF-8A4C-8A8B-3CA2E5E63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18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C51E2-AC65-4FBA-968F-FA7F4B5D37A7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912E5-47C8-412D-B860-C77C24406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1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841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4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3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54890" y="1175657"/>
            <a:ext cx="11657803" cy="4913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09600" marR="0" lvl="0" indent="-5080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  <a:defRPr sz="28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Arial" charset="0"/>
                <a:sym typeface="Arial" charset="0"/>
              </a:defRPr>
            </a:lvl1pPr>
            <a:lvl2pPr marL="1168400" marR="0" lvl="1" indent="-4572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 Light" panose="020F0302020204030204" pitchFamily="34" charset="0"/>
              <a:buChar char="⁻"/>
              <a:defRPr sz="24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2pPr>
            <a:lvl3pPr marL="1544955" marR="0" lvl="2" indent="-342900" algn="l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>
                <a:srgbClr val="CE1126"/>
              </a:buClr>
              <a:buSzPct val="60000"/>
              <a:buFont typeface="Arial" charset="0"/>
              <a:buChar char="•"/>
              <a:defRPr sz="22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3pPr>
            <a:lvl4pPr marL="1710055" marR="0" lvl="3" indent="-1714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67000"/>
              <a:buFont typeface="Arial" charset="0"/>
              <a:buChar char="o"/>
              <a:defRPr sz="2400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218055" marR="0" lvl="4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726055" marR="0" lvl="5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3234055" marR="0" lvl="6" indent="-50800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725545" marR="0" lvl="7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4233545" marR="0" lvl="8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890" y="21089"/>
            <a:ext cx="11616267" cy="1014868"/>
          </a:xfrm>
          <a:prstGeom prst="rect">
            <a:avLst/>
          </a:prstGeom>
        </p:spPr>
        <p:txBody>
          <a:bodyPr anchor="ctr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1" i="0" u="none" strike="noStrike" cap="none" dirty="0">
                <a:solidFill>
                  <a:srgbClr val="FF0000"/>
                </a:solidFill>
                <a:latin typeface="Calibri Light" panose="020F0302020204030204" pitchFamily="34" charset="0"/>
                <a:ea typeface="Arial" charset="0"/>
                <a:cs typeface="Arial" charset="0"/>
                <a:sym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1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483"/>
            <a:ext cx="10515600" cy="1325563"/>
          </a:xfrm>
          <a:prstGeom prst="rect">
            <a:avLst/>
          </a:prstGeom>
        </p:spPr>
        <p:txBody>
          <a:bodyPr lIns="117226" tIns="58613" rIns="117226" bIns="5861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981"/>
            <a:ext cx="10515600" cy="4351339"/>
          </a:xfrm>
          <a:prstGeom prst="rect">
            <a:avLst/>
          </a:prstGeom>
        </p:spPr>
        <p:txBody>
          <a:bodyPr lIns="117226" tIns="58613" rIns="117226" bIns="586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lIns="117226" tIns="58613" rIns="117226" bIns="58613"/>
          <a:lstStyle/>
          <a:p>
            <a:fld id="{60313E70-E957-9D4D-B887-9D44CEAB4BE6}" type="datetime1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lIns="117226" tIns="58613" rIns="117226" bIns="58613"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2192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/>
          </p:cNvSpPr>
          <p:nvPr userDrawn="1"/>
        </p:nvSpPr>
        <p:spPr bwMode="auto">
          <a:xfrm>
            <a:off x="9743135" y="6438900"/>
            <a:ext cx="2311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6633" tIns="36633" rIns="36633" bIns="36633"/>
          <a:lstStyle/>
          <a:p>
            <a:pPr algn="r"/>
            <a:r>
              <a:rPr lang="en-US" sz="1400" b="1" dirty="0">
                <a:solidFill>
                  <a:srgbClr val="F2BF49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learn</a:t>
            </a: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 invent impact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5" y="6435725"/>
            <a:ext cx="353695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91424" y="6431056"/>
            <a:ext cx="2743200" cy="365125"/>
          </a:xfrm>
        </p:spPr>
        <p:txBody>
          <a:bodyPr lIns="117226" tIns="58613" rIns="117226" bIns="58613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2192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Rectangle 3"/>
          <p:cNvSpPr>
            <a:spLocks/>
          </p:cNvSpPr>
          <p:nvPr userDrawn="1"/>
        </p:nvSpPr>
        <p:spPr bwMode="auto">
          <a:xfrm>
            <a:off x="9743135" y="6438900"/>
            <a:ext cx="2311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/>
          <a:p>
            <a:pPr algn="r"/>
            <a:r>
              <a:rPr lang="en-US" sz="1320" b="1" dirty="0">
                <a:solidFill>
                  <a:srgbClr val="F2BF49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learn</a:t>
            </a:r>
            <a:r>
              <a:rPr lang="en-US" sz="132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 invent impact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5" y="6435725"/>
            <a:ext cx="353695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SoftCorp/toolbox-common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16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18" y="480057"/>
            <a:ext cx="4489135" cy="537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431981" y="1291589"/>
            <a:ext cx="2773999" cy="239999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t" anchorCtr="0">
            <a:noAutofit/>
          </a:bodyPr>
          <a:lstStyle/>
          <a:p>
            <a:pPr>
              <a:buClr>
                <a:srgbClr val="F2BF49"/>
              </a:buClr>
              <a:buSzPct val="25000"/>
            </a:pPr>
            <a:r>
              <a:rPr lang="en-US" sz="1300" b="1">
                <a:solidFill>
                  <a:srgbClr val="F2BF49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learn</a:t>
            </a:r>
            <a:r>
              <a:rPr lang="en-US" sz="13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invent impact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23029" y="5494823"/>
            <a:ext cx="11121980" cy="807528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Acknowledgement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Team members at Iowa State University and EnSoft, DARPA contracts </a:t>
            </a:r>
            <a:r>
              <a:rPr lang="en-US" sz="1600" b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FA8750-12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-2-0126 &amp; FA8750-15-2-0080</a:t>
            </a: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516796" y="3642955"/>
            <a:ext cx="10972800" cy="2009700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endParaRPr lang="en-US" sz="24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Suresh C. Kothari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Richardson Professor, Department of Electrical and Computer Engineering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President &amp; Founder EnSoft Corp. </a:t>
            </a:r>
          </a:p>
          <a:p>
            <a:pPr>
              <a:buClr>
                <a:srgbClr val="000000"/>
              </a:buClr>
              <a:buSzPct val="25000"/>
            </a:pPr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99"/>
          <p:cNvSpPr txBox="1"/>
          <p:nvPr/>
        </p:nvSpPr>
        <p:spPr>
          <a:xfrm>
            <a:off x="370273" y="2729930"/>
            <a:ext cx="11561154" cy="834594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b" anchorCtr="0">
            <a:noAutofit/>
          </a:bodyPr>
          <a:lstStyle/>
          <a:p>
            <a:pPr algn="ctr">
              <a:buClr>
                <a:srgbClr val="CE1126"/>
              </a:buClr>
              <a:buSzPct val="25000"/>
            </a:pPr>
            <a:r>
              <a:rPr lang="en-US" sz="4000" dirty="0"/>
              <a:t>Atlas: Smart View and Shell</a:t>
            </a:r>
          </a:p>
        </p:txBody>
      </p:sp>
      <p:pic>
        <p:nvPicPr>
          <p:cNvPr id="8" name="Shape 104">
            <a:extLst>
              <a:ext uri="{FF2B5EF4-FFF2-40B4-BE49-F238E27FC236}">
                <a16:creationId xmlns:a16="http://schemas.microsoft.com/office/drawing/2014/main" id="{032AEFD2-5FF3-FA49-8646-F4BD6E460E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501" t="9896" r="8474" b="8065"/>
          <a:stretch/>
        </p:blipFill>
        <p:spPr>
          <a:xfrm>
            <a:off x="10197126" y="76013"/>
            <a:ext cx="1819469" cy="1455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2492865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 descr="Screen Shot 2018-01-09 at 5.00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23200" y="3987800"/>
            <a:ext cx="1612900" cy="139700"/>
          </a:xfrm>
          <a:prstGeom prst="rect">
            <a:avLst/>
          </a:prstGeom>
          <a:noFill/>
          <a:ln w="952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6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 descr="Screen Shot 2018-01-09 at 5.0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5384800"/>
            <a:ext cx="322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SmartView shows the control flow graph (CFG) for dskenq.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985000" y="5003800"/>
            <a:ext cx="1270000" cy="774700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74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 descr="Screen Shot 2018-01-09 at 5.0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341100" y="419100"/>
            <a:ext cx="368300" cy="355600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642600" y="774700"/>
            <a:ext cx="838200" cy="660400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09200" y="1435100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Export the CFG </a:t>
            </a:r>
          </a:p>
        </p:txBody>
      </p:sp>
    </p:spTree>
    <p:extLst>
      <p:ext uri="{BB962C8B-B14F-4D97-AF65-F5344CB8AC3E}">
        <p14:creationId xmlns:p14="http://schemas.microsoft.com/office/powerpoint/2010/main" val="1884103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68348" y="896813"/>
            <a:ext cx="11657803" cy="3432816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The next few slides show the following pipelining of Smart View:</a:t>
            </a:r>
          </a:p>
          <a:p>
            <a:r>
              <a:rPr lang="en-US" dirty="0"/>
              <a:t>The </a:t>
            </a:r>
            <a:r>
              <a:rPr lang="en-US" i="1" dirty="0"/>
              <a:t>call </a:t>
            </a:r>
            <a:r>
              <a:rPr lang="en-US" dirty="0"/>
              <a:t>Smart View is selected</a:t>
            </a:r>
            <a:r>
              <a:rPr lang="en-US" i="1" dirty="0"/>
              <a:t>– shows the functions that call dskenq and the functions that are called by dskenq</a:t>
            </a:r>
          </a:p>
          <a:p>
            <a:r>
              <a:rPr lang="en-US" dirty="0"/>
              <a:t>The result of </a:t>
            </a:r>
            <a:r>
              <a:rPr lang="en-US" i="1" dirty="0"/>
              <a:t>call</a:t>
            </a:r>
            <a:r>
              <a:rPr lang="en-US" dirty="0"/>
              <a:t> Smart View is pinned </a:t>
            </a:r>
          </a:p>
          <a:p>
            <a:r>
              <a:rPr lang="en-US" i="1" dirty="0"/>
              <a:t>CFG </a:t>
            </a:r>
            <a:r>
              <a:rPr lang="en-US" dirty="0"/>
              <a:t>Smart View is selected</a:t>
            </a:r>
          </a:p>
          <a:p>
            <a:r>
              <a:rPr lang="en-US" dirty="0"/>
              <a:t>Each node in the </a:t>
            </a:r>
            <a:r>
              <a:rPr lang="en-US" i="1" dirty="0"/>
              <a:t>call </a:t>
            </a:r>
            <a:r>
              <a:rPr lang="en-US" dirty="0"/>
              <a:t>View is a function, clicking on the node produces the CFG of that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890" y="21089"/>
            <a:ext cx="11616267" cy="726733"/>
          </a:xfrm>
        </p:spPr>
        <p:txBody>
          <a:bodyPr/>
          <a:lstStyle/>
          <a:p>
            <a:r>
              <a:rPr lang="en-US" dirty="0"/>
              <a:t>Pipelining Smart 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03C025-2FE9-384C-BE4E-DEFFBE21F019}"/>
              </a:ext>
            </a:extLst>
          </p:cNvPr>
          <p:cNvGrpSpPr/>
          <p:nvPr/>
        </p:nvGrpSpPr>
        <p:grpSpPr>
          <a:xfrm>
            <a:off x="1254086" y="4682169"/>
            <a:ext cx="9683827" cy="1160845"/>
            <a:chOff x="374573" y="4935557"/>
            <a:chExt cx="9683827" cy="11608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DA634D-D095-6C41-B3D8-3B912AD753AD}"/>
                </a:ext>
              </a:extLst>
            </p:cNvPr>
            <p:cNvSpPr txBox="1"/>
            <p:nvPr/>
          </p:nvSpPr>
          <p:spPr>
            <a:xfrm>
              <a:off x="374573" y="4935557"/>
              <a:ext cx="1333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Pipelining: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227B40-707B-8341-86CE-F4D35480FBF2}"/>
                </a:ext>
              </a:extLst>
            </p:cNvPr>
            <p:cNvSpPr txBox="1"/>
            <p:nvPr/>
          </p:nvSpPr>
          <p:spPr>
            <a:xfrm>
              <a:off x="2980519" y="4952350"/>
              <a:ext cx="10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Result 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673124-E901-384C-98D0-129150CA5A1A}"/>
                </a:ext>
              </a:extLst>
            </p:cNvPr>
            <p:cNvCxnSpPr/>
            <p:nvPr/>
          </p:nvCxnSpPr>
          <p:spPr>
            <a:xfrm>
              <a:off x="2285080" y="5142257"/>
              <a:ext cx="6499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F75AF5-AD2E-A44B-A800-7B29989DCED7}"/>
                </a:ext>
              </a:extLst>
            </p:cNvPr>
            <p:cNvSpPr txBox="1"/>
            <p:nvPr/>
          </p:nvSpPr>
          <p:spPr>
            <a:xfrm>
              <a:off x="1720926" y="5137016"/>
              <a:ext cx="120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SmartView1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E29FB5-C4CD-AB41-A44A-0F554B09A71A}"/>
                </a:ext>
              </a:extLst>
            </p:cNvPr>
            <p:cNvSpPr txBox="1"/>
            <p:nvPr/>
          </p:nvSpPr>
          <p:spPr>
            <a:xfrm>
              <a:off x="5160023" y="4992306"/>
              <a:ext cx="10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Result 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7CE5F70-EF06-D84A-BFB8-A414EDE04B80}"/>
                </a:ext>
              </a:extLst>
            </p:cNvPr>
            <p:cNvCxnSpPr/>
            <p:nvPr/>
          </p:nvCxnSpPr>
          <p:spPr>
            <a:xfrm>
              <a:off x="4464584" y="5182213"/>
              <a:ext cx="6499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AF413B-9A47-FE4F-A464-4B6B7BCE1C00}"/>
                </a:ext>
              </a:extLst>
            </p:cNvPr>
            <p:cNvSpPr txBox="1"/>
            <p:nvPr/>
          </p:nvSpPr>
          <p:spPr>
            <a:xfrm>
              <a:off x="3900430" y="5176972"/>
              <a:ext cx="120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SmartView2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461A58-C870-5A4B-815A-81018601E1DD}"/>
                </a:ext>
              </a:extLst>
            </p:cNvPr>
            <p:cNvSpPr txBox="1"/>
            <p:nvPr/>
          </p:nvSpPr>
          <p:spPr>
            <a:xfrm>
              <a:off x="7259198" y="4992306"/>
              <a:ext cx="10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Result 3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B7EB90F-C4FB-BA4D-BDDA-A0EB60F708E0}"/>
                </a:ext>
              </a:extLst>
            </p:cNvPr>
            <p:cNvCxnSpPr/>
            <p:nvPr/>
          </p:nvCxnSpPr>
          <p:spPr>
            <a:xfrm>
              <a:off x="6563759" y="5182213"/>
              <a:ext cx="6499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A30600-C184-B949-994C-A2AA839E100E}"/>
                </a:ext>
              </a:extLst>
            </p:cNvPr>
            <p:cNvSpPr txBox="1"/>
            <p:nvPr/>
          </p:nvSpPr>
          <p:spPr>
            <a:xfrm>
              <a:off x="5999605" y="5176972"/>
              <a:ext cx="12008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SmartView2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E21CAC-7B72-504B-BA89-785555CCB0F4}"/>
                </a:ext>
              </a:extLst>
            </p:cNvPr>
            <p:cNvSpPr txBox="1"/>
            <p:nvPr/>
          </p:nvSpPr>
          <p:spPr>
            <a:xfrm>
              <a:off x="2073928" y="5727070"/>
              <a:ext cx="7984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one one SmartView is used as the input for another SmartView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44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Screen Shot 2019-02-05 at 3.24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80016" y="374227"/>
            <a:ext cx="317486" cy="294846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34837" y="1142485"/>
            <a:ext cx="1230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Click to pin the model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1350098" y="681691"/>
            <a:ext cx="192758" cy="384289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EC031E-157A-3948-BAA8-FD54D1A8B584}"/>
              </a:ext>
            </a:extLst>
          </p:cNvPr>
          <p:cNvCxnSpPr/>
          <p:nvPr/>
        </p:nvCxnSpPr>
        <p:spPr>
          <a:xfrm flipH="1" flipV="1">
            <a:off x="8102475" y="5212908"/>
            <a:ext cx="192758" cy="384289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94CEF22-27C0-2044-B8AE-F930B613F560}"/>
              </a:ext>
            </a:extLst>
          </p:cNvPr>
          <p:cNvSpPr txBox="1"/>
          <p:nvPr/>
        </p:nvSpPr>
        <p:spPr>
          <a:xfrm>
            <a:off x="7832042" y="5600059"/>
            <a:ext cx="3090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Select Smart View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D3DD82-862A-1D44-AC12-9D2622083CE6}"/>
              </a:ext>
            </a:extLst>
          </p:cNvPr>
          <p:cNvCxnSpPr>
            <a:cxnSpLocks/>
          </p:cNvCxnSpPr>
          <p:nvPr/>
        </p:nvCxnSpPr>
        <p:spPr>
          <a:xfrm flipH="1">
            <a:off x="3360903" y="1006465"/>
            <a:ext cx="1230521" cy="685395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3FF603-18AD-6C4F-9195-11AB0C403415}"/>
              </a:ext>
            </a:extLst>
          </p:cNvPr>
          <p:cNvSpPr txBox="1"/>
          <p:nvPr/>
        </p:nvSpPr>
        <p:spPr>
          <a:xfrm>
            <a:off x="4273639" y="512414"/>
            <a:ext cx="332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Click on a function name to select as the input for the CFG Smart View</a:t>
            </a:r>
          </a:p>
        </p:txBody>
      </p:sp>
    </p:spTree>
    <p:extLst>
      <p:ext uri="{BB962C8B-B14F-4D97-AF65-F5344CB8AC3E}">
        <p14:creationId xmlns:p14="http://schemas.microsoft.com/office/powerpoint/2010/main" val="75485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" name="Picture 1" descr="Screen Shot 2019-02-05 at 3.24.3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932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6835" y="4449713"/>
            <a:ext cx="163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Pinned result  </a:t>
            </a:r>
          </a:p>
        </p:txBody>
      </p:sp>
    </p:spTree>
    <p:extLst>
      <p:ext uri="{BB962C8B-B14F-4D97-AF65-F5344CB8AC3E}">
        <p14:creationId xmlns:p14="http://schemas.microsoft.com/office/powerpoint/2010/main" val="2935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 descr="Screen Shot 2019-02-05 at 3.25.2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47513" y="5001682"/>
            <a:ext cx="1576087" cy="294846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12202" y="5603786"/>
            <a:ext cx="227069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Select call Smart View  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033508" y="5116072"/>
            <a:ext cx="204098" cy="4750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36092" y="4553588"/>
            <a:ext cx="1935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Call Graph of dskenq   </a:t>
            </a:r>
          </a:p>
        </p:txBody>
      </p:sp>
    </p:spTree>
    <p:extLst>
      <p:ext uri="{BB962C8B-B14F-4D97-AF65-F5344CB8AC3E}">
        <p14:creationId xmlns:p14="http://schemas.microsoft.com/office/powerpoint/2010/main" val="272976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 descr="Screen Shot 2019-02-05 at 3.27.0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059"/>
            <a:ext cx="12192000" cy="67445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26884" y="5159213"/>
            <a:ext cx="1576087" cy="294846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80107" y="5904263"/>
            <a:ext cx="202624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Select CFG SmartView 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112879" y="5289080"/>
            <a:ext cx="204098" cy="4750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50039" y="2359947"/>
            <a:ext cx="1136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Click on dswrite 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87959" y="1678353"/>
            <a:ext cx="873085" cy="827837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7177434" y="2596911"/>
            <a:ext cx="374179" cy="544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271930" y="4960146"/>
            <a:ext cx="167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CFG of dswrite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4116" y="4564925"/>
            <a:ext cx="202624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Call graph is pinned</a:t>
            </a:r>
          </a:p>
        </p:txBody>
      </p:sp>
    </p:spTree>
    <p:extLst>
      <p:ext uri="{BB962C8B-B14F-4D97-AF65-F5344CB8AC3E}">
        <p14:creationId xmlns:p14="http://schemas.microsoft.com/office/powerpoint/2010/main" val="309741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" name="Picture 1" descr="Screen Shot 2019-02-05 at 3.27.3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85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1613" y="6187986"/>
            <a:ext cx="2026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Select CFG SmartView  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997450" y="5552225"/>
            <a:ext cx="204098" cy="4750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301" y="2359947"/>
            <a:ext cx="8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Click on dskqopt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896155" y="2891757"/>
            <a:ext cx="555599" cy="589692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7177434" y="2596911"/>
            <a:ext cx="374179" cy="544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19828" y="5183121"/>
            <a:ext cx="167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CFG of dskqopt   </a:t>
            </a:r>
          </a:p>
        </p:txBody>
      </p:sp>
    </p:spTree>
    <p:extLst>
      <p:ext uri="{BB962C8B-B14F-4D97-AF65-F5344CB8AC3E}">
        <p14:creationId xmlns:p14="http://schemas.microsoft.com/office/powerpoint/2010/main" val="35618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 descr="Screen Shot 2019-02-05 at 3.27.1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7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9084" y="2121802"/>
            <a:ext cx="1015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Click on dskenq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90008" y="2506191"/>
            <a:ext cx="771037" cy="680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7177434" y="2596911"/>
            <a:ext cx="374179" cy="544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33187" y="4582614"/>
            <a:ext cx="1678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CFG of dskenq   </a:t>
            </a:r>
          </a:p>
        </p:txBody>
      </p:sp>
    </p:spTree>
    <p:extLst>
      <p:ext uri="{BB962C8B-B14F-4D97-AF65-F5344CB8AC3E}">
        <p14:creationId xmlns:p14="http://schemas.microsoft.com/office/powerpoint/2010/main" val="37717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04DBE-F13B-124F-8743-6F89E0160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45" y="824249"/>
            <a:ext cx="12037110" cy="5264980"/>
          </a:xfrm>
        </p:spPr>
        <p:txBody>
          <a:bodyPr/>
          <a:lstStyle/>
          <a:p>
            <a:r>
              <a:rPr lang="en-US" dirty="0">
                <a:latin typeface="+mj-lt"/>
              </a:rPr>
              <a:t>Atlas Smart Views are interactive and visual exploration of software</a:t>
            </a:r>
          </a:p>
          <a:p>
            <a:r>
              <a:rPr lang="en-US" dirty="0">
                <a:latin typeface="+mj-lt"/>
              </a:rPr>
              <a:t>Capabilities: </a:t>
            </a:r>
          </a:p>
          <a:p>
            <a:pPr lvl="1">
              <a:buFontTx/>
              <a:buChar char="-"/>
            </a:pPr>
            <a:r>
              <a:rPr lang="en-US" dirty="0"/>
              <a:t>respond to selected code segments and visual representations of code</a:t>
            </a:r>
          </a:p>
          <a:p>
            <a:pPr lvl="1">
              <a:buFontTx/>
              <a:buChar char="-"/>
            </a:pPr>
            <a:r>
              <a:rPr lang="en-US" dirty="0"/>
              <a:t>Run analyzers and view the results visually</a:t>
            </a:r>
          </a:p>
          <a:p>
            <a:pPr lvl="1">
              <a:buFontTx/>
              <a:buChar char="-"/>
            </a:pPr>
            <a:r>
              <a:rPr lang="en-US" dirty="0"/>
              <a:t>Analyze interactively by clicking on code or its visual representation </a:t>
            </a:r>
          </a:p>
          <a:p>
            <a:r>
              <a:rPr lang="en-US" dirty="0">
                <a:latin typeface="+mj-lt"/>
              </a:rPr>
              <a:t>Smart Views can be used for analyzing control flow, data flow, calls and call sites, type hierarchy and other program  semantics.</a:t>
            </a:r>
          </a:p>
          <a:p>
            <a:r>
              <a:rPr lang="en-US" dirty="0"/>
              <a:t>Besides the default Smart Views, you can create and add new Smart Views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82CE56-11B0-414E-B9CD-D6219CA5D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Atlas Smart 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D0B22-169A-4542-9760-8FEA495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38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911EA1-A3F1-8740-9A36-FF795D761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231" y="2893247"/>
            <a:ext cx="10719055" cy="640786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Atlas Shell is the query interpreter for Atlas. We will demonstrate its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69720-C084-A64E-BBA8-0B109912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42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72DE9-EABE-1E4F-9A39-2E450B67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50ACF-E579-9D41-B1C1-3E2CFC062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968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358AA5-BE1D-9A4C-B00F-42E6D4BA38C7}"/>
              </a:ext>
            </a:extLst>
          </p:cNvPr>
          <p:cNvSpPr txBox="1"/>
          <p:nvPr/>
        </p:nvSpPr>
        <p:spPr>
          <a:xfrm>
            <a:off x="4942859" y="2432113"/>
            <a:ext cx="2500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Hover  to top of the screen to get the top bar. </a:t>
            </a:r>
          </a:p>
          <a:p>
            <a:r>
              <a:rPr lang="en-US" dirty="0">
                <a:latin typeface="+mj-lt"/>
              </a:rPr>
              <a:t>Select</a:t>
            </a:r>
            <a:r>
              <a:rPr lang="en-US" i="1" dirty="0">
                <a:latin typeface="+mj-lt"/>
              </a:rPr>
              <a:t> Open Atlas Shell</a:t>
            </a:r>
          </a:p>
          <a:p>
            <a:r>
              <a:rPr lang="en-US" dirty="0">
                <a:latin typeface="+mj-lt"/>
              </a:rPr>
              <a:t>from the Atlas menu.</a:t>
            </a:r>
          </a:p>
        </p:txBody>
      </p:sp>
    </p:spTree>
    <p:extLst>
      <p:ext uri="{BB962C8B-B14F-4D97-AF65-F5344CB8AC3E}">
        <p14:creationId xmlns:p14="http://schemas.microsoft.com/office/powerpoint/2010/main" val="2629625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72076-FAA5-A445-96A7-F498B66A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969BD-37D0-274A-88FF-6300775A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0257A5-B010-4948-AE6D-7E3BFE991F3D}"/>
              </a:ext>
            </a:extLst>
          </p:cNvPr>
          <p:cNvSpPr txBox="1"/>
          <p:nvPr/>
        </p:nvSpPr>
        <p:spPr>
          <a:xfrm>
            <a:off x="4826643" y="1113838"/>
            <a:ext cx="4097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new window titled </a:t>
            </a:r>
            <a:r>
              <a:rPr lang="en-US" i="1" dirty="0"/>
              <a:t>Atlas Shell </a:t>
            </a:r>
            <a:r>
              <a:rPr lang="en-US" dirty="0"/>
              <a:t>opens.</a:t>
            </a:r>
          </a:p>
          <a:p>
            <a:r>
              <a:rPr lang="en-US" dirty="0"/>
              <a:t>Typically it opens at the bottom of your screen. Drag it to reposition as per your convenience.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DCC41E-8CF5-FD42-B2E3-5728178A25E7}"/>
              </a:ext>
            </a:extLst>
          </p:cNvPr>
          <p:cNvCxnSpPr>
            <a:cxnSpLocks/>
          </p:cNvCxnSpPr>
          <p:nvPr/>
        </p:nvCxnSpPr>
        <p:spPr>
          <a:xfrm flipH="1">
            <a:off x="4024265" y="2868164"/>
            <a:ext cx="1624180" cy="1081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72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EFD666-C6E7-2844-BC18-545711FCF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261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7DB70-215E-304D-A68B-8ED13A652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85921-394E-FB4B-AEDB-7BFB596A19E3}"/>
              </a:ext>
            </a:extLst>
          </p:cNvPr>
          <p:cNvSpPr txBox="1"/>
          <p:nvPr/>
        </p:nvSpPr>
        <p:spPr>
          <a:xfrm>
            <a:off x="5092860" y="567159"/>
            <a:ext cx="3865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Counting Program Artifacts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F4D2FA-3200-1E40-9589-956A96052616}"/>
              </a:ext>
            </a:extLst>
          </p:cNvPr>
          <p:cNvGrpSpPr/>
          <p:nvPr/>
        </p:nvGrpSpPr>
        <p:grpSpPr>
          <a:xfrm>
            <a:off x="5092858" y="4709554"/>
            <a:ext cx="4749887" cy="523220"/>
            <a:chOff x="7202182" y="883578"/>
            <a:chExt cx="4749887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20CA0D-4B7F-2140-B4DA-F88F07DBC863}"/>
                </a:ext>
              </a:extLst>
            </p:cNvPr>
            <p:cNvSpPr txBox="1"/>
            <p:nvPr/>
          </p:nvSpPr>
          <p:spPr>
            <a:xfrm>
              <a:off x="7202182" y="883578"/>
              <a:ext cx="4749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1. </a:t>
              </a:r>
              <a:r>
                <a:rPr lang="en-US" sz="1400" dirty="0">
                  <a:latin typeface="Courier"/>
                  <a:cs typeface="Courier"/>
                </a:rPr>
                <a:t>var dskqopt = functions("dskqopt")</a:t>
              </a:r>
            </a:p>
            <a:p>
              <a:endParaRPr lang="en-US" sz="1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03A253-7638-A348-9DB2-A228B07D6FF6}"/>
                </a:ext>
              </a:extLst>
            </p:cNvPr>
            <p:cNvSpPr/>
            <p:nvPr/>
          </p:nvSpPr>
          <p:spPr>
            <a:xfrm>
              <a:off x="7245438" y="929654"/>
              <a:ext cx="178372" cy="2072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9FD0AE-F04C-D240-A17C-A34451872C80}"/>
              </a:ext>
            </a:extLst>
          </p:cNvPr>
          <p:cNvSpPr txBox="1"/>
          <p:nvPr/>
        </p:nvSpPr>
        <p:spPr>
          <a:xfrm>
            <a:off x="5257972" y="1365943"/>
            <a:ext cx="484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 will execute queries to count:</a:t>
            </a:r>
          </a:p>
          <a:p>
            <a:pPr marL="342900" indent="-342900">
              <a:buAutoNum type="arabicPeriod"/>
            </a:pPr>
            <a:r>
              <a:rPr lang="en-US" dirty="0">
                <a:latin typeface="+mj-lt"/>
              </a:rPr>
              <a:t>Loops (Nested, Non-nested)</a:t>
            </a:r>
          </a:p>
          <a:p>
            <a:pPr marL="342900" indent="-342900">
              <a:buAutoNum type="arabicPeriod"/>
            </a:pPr>
            <a:r>
              <a:rPr lang="en-US" dirty="0">
                <a:latin typeface="+mj-lt"/>
              </a:rPr>
              <a:t>Branches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F9330-438B-FE43-8536-149AE5C94370}"/>
              </a:ext>
            </a:extLst>
          </p:cNvPr>
          <p:cNvSpPr txBox="1"/>
          <p:nvPr/>
        </p:nvSpPr>
        <p:spPr>
          <a:xfrm>
            <a:off x="5006375" y="3556415"/>
            <a:ext cx="274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We choose a function first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52FE62-DE36-4344-947F-F32B2611EBE8}"/>
              </a:ext>
            </a:extLst>
          </p:cNvPr>
          <p:cNvCxnSpPr>
            <a:cxnSpLocks/>
          </p:cNvCxnSpPr>
          <p:nvPr/>
        </p:nvCxnSpPr>
        <p:spPr>
          <a:xfrm>
            <a:off x="6577476" y="3925747"/>
            <a:ext cx="0" cy="7219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188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B52C-7FE1-C141-B20C-1080A3DE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BDE25-8BC9-0047-9261-834569E5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E16D86-8D2B-CD40-B105-896362F72AE8}"/>
              </a:ext>
            </a:extLst>
          </p:cNvPr>
          <p:cNvSpPr txBox="1"/>
          <p:nvPr/>
        </p:nvSpPr>
        <p:spPr>
          <a:xfrm>
            <a:off x="2137091" y="2797933"/>
            <a:ext cx="6887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ourier"/>
                <a:cs typeface="Courier"/>
              </a:rPr>
              <a:t>var dskqopt = functions("dskqopt")</a:t>
            </a:r>
          </a:p>
          <a:p>
            <a:pPr marL="342900" indent="-342900">
              <a:buAutoNum type="arabicPeriod"/>
            </a:pPr>
            <a:r>
              <a:rPr lang="en-US" dirty="0">
                <a:latin typeface="Courier"/>
                <a:cs typeface="Courier"/>
              </a:rPr>
              <a:t>show(dskqopt)</a:t>
            </a: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7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BE221B-3CC4-404C-8C98-0C49B2BB3E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816078-7D59-3244-B916-F234DE2E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5FD52-4018-EE4E-A5D4-56B72491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" y="0"/>
            <a:ext cx="1185503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87DFF7-FC58-6A45-AEC0-BFC39C1EAE11}"/>
              </a:ext>
            </a:extLst>
          </p:cNvPr>
          <p:cNvSpPr txBox="1"/>
          <p:nvPr/>
        </p:nvSpPr>
        <p:spPr>
          <a:xfrm>
            <a:off x="1208987" y="2884075"/>
            <a:ext cx="56540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ourier"/>
                <a:cs typeface="Courier"/>
              </a:rPr>
              <a:t>var dskqopt = functions("dskqopt")</a:t>
            </a:r>
          </a:p>
          <a:p>
            <a:pPr marL="342900" indent="-342900">
              <a:buAutoNum type="arabicPeriod"/>
            </a:pPr>
            <a:r>
              <a:rPr lang="en-US" dirty="0">
                <a:latin typeface="Courier"/>
                <a:cs typeface="Courier"/>
              </a:rPr>
              <a:t>show(dskqopt)</a:t>
            </a:r>
          </a:p>
          <a:p>
            <a:pPr marL="342900" indent="-342900">
              <a:buAutoNum type="arabicPeriod"/>
            </a:pPr>
            <a:r>
              <a:rPr lang="en-US" dirty="0">
                <a:latin typeface="Courier"/>
                <a:cs typeface="Courier"/>
              </a:rPr>
              <a:t>var dskqoptCFG = cfg(dskqopt)</a:t>
            </a: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25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351FC1-9928-564A-9C4F-1232397B3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7" y="0"/>
            <a:ext cx="1181910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7DFF7-FC58-6A45-AEC0-BFC39C1EAE11}"/>
              </a:ext>
            </a:extLst>
          </p:cNvPr>
          <p:cNvSpPr txBox="1"/>
          <p:nvPr/>
        </p:nvSpPr>
        <p:spPr>
          <a:xfrm>
            <a:off x="884568" y="3508167"/>
            <a:ext cx="47695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 = functions("dskqopt")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show(dskqopt)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dskqoptCFG = cfg(dskqopt)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show(dskqoptCFG)</a:t>
            </a: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84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82603-C178-7D40-802D-5A47EB530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9" y="-232009"/>
            <a:ext cx="1172854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7DFF7-FC58-6A45-AEC0-BFC39C1EAE11}"/>
              </a:ext>
            </a:extLst>
          </p:cNvPr>
          <p:cNvSpPr txBox="1"/>
          <p:nvPr/>
        </p:nvSpPr>
        <p:spPr>
          <a:xfrm>
            <a:off x="798868" y="1906529"/>
            <a:ext cx="415914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 = functions("dskqopt")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show(dskqopt)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dskqoptCFG = cfg(dskqopt)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show(dskqoptCFG)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dskqoptLoops = dskqoptCFG.nodes(XCSG.Loop)</a:t>
            </a:r>
          </a:p>
          <a:p>
            <a:endParaRPr lang="en-US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824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7B72A2-9B6E-5940-B32D-CC5AEC22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2" y="0"/>
            <a:ext cx="1177861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7DFF7-FC58-6A45-AEC0-BFC39C1EAE11}"/>
              </a:ext>
            </a:extLst>
          </p:cNvPr>
          <p:cNvSpPr txBox="1"/>
          <p:nvPr/>
        </p:nvSpPr>
        <p:spPr>
          <a:xfrm>
            <a:off x="230910" y="1527989"/>
            <a:ext cx="413327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 = functions("dskqopt")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show(dskqopt)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dskqoptCFG = cfg(dskqopt)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show(dskqoptCFG)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dskqoptLoops = dskqoptCFG.nodes(XCSG.Loop)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dskqoptLoops.eval.nodes.size</a:t>
            </a: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062384-1124-144E-8FAA-9C65EA473DB8}"/>
              </a:ext>
            </a:extLst>
          </p:cNvPr>
          <p:cNvSpPr/>
          <p:nvPr/>
        </p:nvSpPr>
        <p:spPr>
          <a:xfrm>
            <a:off x="206692" y="6169306"/>
            <a:ext cx="1124397" cy="38196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5A43AC-31CD-544B-A5F6-2D892940A9FA}"/>
              </a:ext>
            </a:extLst>
          </p:cNvPr>
          <p:cNvCxnSpPr>
            <a:cxnSpLocks/>
          </p:cNvCxnSpPr>
          <p:nvPr/>
        </p:nvCxnSpPr>
        <p:spPr>
          <a:xfrm flipH="1">
            <a:off x="1180619" y="4664597"/>
            <a:ext cx="1145892" cy="1388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D57480-2F62-FC46-887A-BD5ABA1876BD}"/>
              </a:ext>
            </a:extLst>
          </p:cNvPr>
          <p:cNvSpPr txBox="1"/>
          <p:nvPr/>
        </p:nvSpPr>
        <p:spPr>
          <a:xfrm>
            <a:off x="2118167" y="3923818"/>
            <a:ext cx="208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There are 3 loops</a:t>
            </a:r>
          </a:p>
          <a:p>
            <a:r>
              <a:rPr lang="en-US" dirty="0">
                <a:latin typeface="+mj-lt"/>
              </a:rPr>
              <a:t>in this function</a:t>
            </a:r>
          </a:p>
        </p:txBody>
      </p:sp>
    </p:spTree>
    <p:extLst>
      <p:ext uri="{BB962C8B-B14F-4D97-AF65-F5344CB8AC3E}">
        <p14:creationId xmlns:p14="http://schemas.microsoft.com/office/powerpoint/2010/main" val="2631921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75850-B3B8-0C4A-99CE-0B8DE7C8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5" y="0"/>
            <a:ext cx="1178585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7DFF7-FC58-6A45-AEC0-BFC39C1EAE11}"/>
              </a:ext>
            </a:extLst>
          </p:cNvPr>
          <p:cNvSpPr txBox="1"/>
          <p:nvPr/>
        </p:nvSpPr>
        <p:spPr>
          <a:xfrm>
            <a:off x="231830" y="2972127"/>
            <a:ext cx="416443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 = functions("dskqopt")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show(dskqopt)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dskqoptCFG = cfg(dskqopt)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show(dskqoptCFG)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var dskqoptLoops = dskqoptCFG.nodes(XCSG.Loop)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dskqoptLoops.eval.nodes.size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show(dskqoptLoops)</a:t>
            </a: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92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D0CE8-34FB-B041-A7F1-549E6A1D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91301-69DF-9340-9AA6-0EF52448B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41295-CCE7-A247-A911-EF0196FBC247}"/>
              </a:ext>
            </a:extLst>
          </p:cNvPr>
          <p:cNvSpPr txBox="1"/>
          <p:nvPr/>
        </p:nvSpPr>
        <p:spPr>
          <a:xfrm>
            <a:off x="729205" y="1296365"/>
            <a:ext cx="2500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Hover  to top of the screen to get the top bar. </a:t>
            </a:r>
          </a:p>
          <a:p>
            <a:endParaRPr lang="en-US" sz="800" i="1" dirty="0">
              <a:latin typeface="+mj-lt"/>
            </a:endParaRPr>
          </a:p>
          <a:p>
            <a:r>
              <a:rPr lang="en-US" dirty="0">
                <a:latin typeface="+mj-lt"/>
              </a:rPr>
              <a:t>Select</a:t>
            </a:r>
            <a:r>
              <a:rPr lang="en-US" i="1" dirty="0">
                <a:latin typeface="+mj-lt"/>
              </a:rPr>
              <a:t> Open Smart View </a:t>
            </a:r>
            <a:r>
              <a:rPr lang="en-US" dirty="0">
                <a:latin typeface="+mj-lt"/>
              </a:rPr>
              <a:t>from the Atlas menu.</a:t>
            </a:r>
          </a:p>
        </p:txBody>
      </p:sp>
    </p:spTree>
    <p:extLst>
      <p:ext uri="{BB962C8B-B14F-4D97-AF65-F5344CB8AC3E}">
        <p14:creationId xmlns:p14="http://schemas.microsoft.com/office/powerpoint/2010/main" val="1607886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43B461-3302-E443-93A2-119B3643B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1" y="0"/>
            <a:ext cx="1181052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7DFF7-FC58-6A45-AEC0-BFC39C1EAE11}"/>
              </a:ext>
            </a:extLst>
          </p:cNvPr>
          <p:cNvSpPr txBox="1"/>
          <p:nvPr/>
        </p:nvSpPr>
        <p:spPr>
          <a:xfrm>
            <a:off x="404605" y="2496748"/>
            <a:ext cx="421147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dskqopt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dskqopt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dskqopt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dskqoptCFG = cfg(dskqopt)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show(dskqoptCFG)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dskqoptLoops = </a:t>
            </a:r>
            <a:r>
              <a:rPr lang="en-US" sz="1400" dirty="0" err="1">
                <a:latin typeface="Courier"/>
                <a:cs typeface="Courier"/>
              </a:rPr>
              <a:t>dskqoptCFG.nodes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XCSG.Loop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dskqoptLoops.eval.nodes.size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show(dskqoptLoops)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dskqoptBranches</a:t>
            </a:r>
            <a:r>
              <a:rPr lang="en-US" sz="1400" dirty="0">
                <a:latin typeface="Courier"/>
                <a:cs typeface="Courier"/>
              </a:rPr>
              <a:t> = </a:t>
            </a:r>
          </a:p>
          <a:p>
            <a:r>
              <a:rPr lang="en-US" sz="1400" dirty="0" err="1">
                <a:latin typeface="Courier"/>
                <a:cs typeface="Courier"/>
              </a:rPr>
              <a:t>dskqoptCFG.nodes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XCSG.ControlFlowCondition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7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3E2C6-439E-6D45-93CB-05E0D1CEF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0" y="0"/>
            <a:ext cx="1177489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7DFF7-FC58-6A45-AEC0-BFC39C1EAE11}"/>
              </a:ext>
            </a:extLst>
          </p:cNvPr>
          <p:cNvSpPr txBox="1"/>
          <p:nvPr/>
        </p:nvSpPr>
        <p:spPr>
          <a:xfrm>
            <a:off x="355758" y="787209"/>
            <a:ext cx="3845852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dskqopt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dskqopt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dskqopt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dskqoptCFG = cfg(dskqopt)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show(dskqoptCFG)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dskqoptLoops = </a:t>
            </a:r>
            <a:r>
              <a:rPr lang="en-US" sz="1400" dirty="0" err="1">
                <a:latin typeface="Courier"/>
                <a:cs typeface="Courier"/>
              </a:rPr>
              <a:t>dskqoptCFG.nodes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XCSG.Loop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dskqoptLoops.eval.nodes.size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show(dskqoptLoops)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dskqoptBranches</a:t>
            </a:r>
            <a:r>
              <a:rPr lang="en-US" sz="1400" dirty="0">
                <a:latin typeface="Courier"/>
                <a:cs typeface="Courier"/>
              </a:rPr>
              <a:t> = </a:t>
            </a:r>
          </a:p>
          <a:p>
            <a:r>
              <a:rPr lang="en-US" sz="1400" dirty="0" err="1">
                <a:latin typeface="Courier"/>
                <a:cs typeface="Courier"/>
              </a:rPr>
              <a:t>dskqoptCFG.nodes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XCSG.ControlFlowCondition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 err="1">
                <a:latin typeface="Courier"/>
                <a:cs typeface="Courier"/>
              </a:rPr>
              <a:t>dskqoptBranches.eval.nodes.size</a:t>
            </a:r>
            <a:endParaRPr lang="en-US" sz="1400" dirty="0">
              <a:latin typeface="Courier"/>
              <a:cs typeface="Courier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78AD79-A0AD-2547-B94F-BF2455917B4A}"/>
              </a:ext>
            </a:extLst>
          </p:cNvPr>
          <p:cNvSpPr/>
          <p:nvPr/>
        </p:nvSpPr>
        <p:spPr>
          <a:xfrm>
            <a:off x="596507" y="6147790"/>
            <a:ext cx="1124397" cy="38196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1C10CF-2DBF-894B-8521-79C962B16D7E}"/>
              </a:ext>
            </a:extLst>
          </p:cNvPr>
          <p:cNvCxnSpPr>
            <a:cxnSpLocks/>
          </p:cNvCxnSpPr>
          <p:nvPr/>
        </p:nvCxnSpPr>
        <p:spPr>
          <a:xfrm flipH="1">
            <a:off x="1570434" y="4966246"/>
            <a:ext cx="1317264" cy="1065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E335FB-C389-2345-8A1A-0EF7E97DFBFA}"/>
              </a:ext>
            </a:extLst>
          </p:cNvPr>
          <p:cNvSpPr txBox="1"/>
          <p:nvPr/>
        </p:nvSpPr>
        <p:spPr>
          <a:xfrm>
            <a:off x="2887698" y="4319915"/>
            <a:ext cx="2332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There are 9 branches</a:t>
            </a:r>
          </a:p>
          <a:p>
            <a:r>
              <a:rPr lang="en-US" dirty="0">
                <a:latin typeface="+mj-lt"/>
              </a:rPr>
              <a:t>in this function</a:t>
            </a:r>
          </a:p>
        </p:txBody>
      </p:sp>
    </p:spTree>
    <p:extLst>
      <p:ext uri="{BB962C8B-B14F-4D97-AF65-F5344CB8AC3E}">
        <p14:creationId xmlns:p14="http://schemas.microsoft.com/office/powerpoint/2010/main" val="4263258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DB2AF-9823-CF4A-9A66-36BAF866A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2" y="0"/>
            <a:ext cx="11789596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7DFF7-FC58-6A45-AEC0-BFC39C1EAE11}"/>
              </a:ext>
            </a:extLst>
          </p:cNvPr>
          <p:cNvSpPr txBox="1"/>
          <p:nvPr/>
        </p:nvSpPr>
        <p:spPr>
          <a:xfrm>
            <a:off x="5963024" y="3687638"/>
            <a:ext cx="3845852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dskqopt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dskqopt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dskqopt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dskqoptCFG = cfg(dskqopt)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show(dskqoptCFG)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dskqoptLoops = </a:t>
            </a:r>
            <a:r>
              <a:rPr lang="en-US" sz="1400" dirty="0" err="1">
                <a:latin typeface="Courier"/>
                <a:cs typeface="Courier"/>
              </a:rPr>
              <a:t>dskqoptCFG.nodes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XCSG.Loop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dskqoptLoops.eval.nodes.size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show(dskqoptLoops)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dskqoptBranches</a:t>
            </a:r>
            <a:r>
              <a:rPr lang="en-US" sz="1400" dirty="0">
                <a:latin typeface="Courier"/>
                <a:cs typeface="Courier"/>
              </a:rPr>
              <a:t> = </a:t>
            </a:r>
          </a:p>
          <a:p>
            <a:r>
              <a:rPr lang="en-US" sz="1400" dirty="0" err="1">
                <a:latin typeface="Courier"/>
                <a:cs typeface="Courier"/>
              </a:rPr>
              <a:t>dskqoptCFG.nodes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XCSG.ControlFlowCondition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 err="1">
                <a:latin typeface="Courier"/>
                <a:cs typeface="Courier"/>
              </a:rPr>
              <a:t>dskqoptBranches.eval.nodes.size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dskqoptBranches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 startAt="9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299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75850-B3B8-0C4A-99CE-0B8DE7C8B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3" y="0"/>
            <a:ext cx="1178585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8A5CB-9AA1-A44B-A702-703FEC2189C6}"/>
              </a:ext>
            </a:extLst>
          </p:cNvPr>
          <p:cNvSpPr txBox="1"/>
          <p:nvPr/>
        </p:nvSpPr>
        <p:spPr>
          <a:xfrm>
            <a:off x="578734" y="1990846"/>
            <a:ext cx="266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Let’s count nested and non-nested loops now</a:t>
            </a:r>
          </a:p>
        </p:txBody>
      </p:sp>
    </p:spTree>
    <p:extLst>
      <p:ext uri="{BB962C8B-B14F-4D97-AF65-F5344CB8AC3E}">
        <p14:creationId xmlns:p14="http://schemas.microsoft.com/office/powerpoint/2010/main" val="2609181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CE9C1-B8A2-4B4D-9354-253E2176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3" y="0"/>
            <a:ext cx="11820573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C4B73B-D86A-4741-821A-C767E4E113C7}"/>
              </a:ext>
            </a:extLst>
          </p:cNvPr>
          <p:cNvSpPr txBox="1"/>
          <p:nvPr/>
        </p:nvSpPr>
        <p:spPr>
          <a:xfrm>
            <a:off x="378568" y="571856"/>
            <a:ext cx="1070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 </a:t>
            </a:r>
            <a:r>
              <a:rPr lang="en-US" dirty="0">
                <a:latin typeface="Courier"/>
                <a:cs typeface="Courier"/>
              </a:rPr>
              <a:t>var </a:t>
            </a:r>
            <a:r>
              <a:rPr lang="en-US" dirty="0" err="1">
                <a:latin typeface="Courier"/>
                <a:cs typeface="Courier"/>
              </a:rPr>
              <a:t>nestedLoops</a:t>
            </a:r>
            <a:r>
              <a:rPr lang="en-US" dirty="0">
                <a:latin typeface="Courier"/>
                <a:cs typeface="Courier"/>
              </a:rPr>
              <a:t> = edges(</a:t>
            </a:r>
            <a:r>
              <a:rPr lang="en-US" dirty="0" err="1">
                <a:latin typeface="Courier"/>
                <a:cs typeface="Courier"/>
              </a:rPr>
              <a:t>XCSG.LoopChild</a:t>
            </a:r>
            <a:r>
              <a:rPr lang="en-US" dirty="0">
                <a:latin typeface="Courier"/>
                <a:cs typeface="Courier"/>
              </a:rPr>
              <a:t>).between(</a:t>
            </a:r>
            <a:r>
              <a:rPr lang="en-US" dirty="0" err="1">
                <a:latin typeface="Courier"/>
                <a:cs typeface="Courier"/>
              </a:rPr>
              <a:t>dskqoptLoops,dskqoptLoops</a:t>
            </a:r>
            <a:r>
              <a:rPr lang="en-US" dirty="0">
                <a:latin typeface="Courier"/>
                <a:cs typeface="Courier"/>
              </a:rPr>
              <a:t>).retainEdges</a:t>
            </a:r>
          </a:p>
        </p:txBody>
      </p:sp>
    </p:spTree>
    <p:extLst>
      <p:ext uri="{BB962C8B-B14F-4D97-AF65-F5344CB8AC3E}">
        <p14:creationId xmlns:p14="http://schemas.microsoft.com/office/powerpoint/2010/main" val="1246360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27B58-CE8F-BE47-9A4C-430B6A70B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8" y="0"/>
            <a:ext cx="11766344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4B73B-D86A-4741-821A-C767E4E113C7}"/>
              </a:ext>
            </a:extLst>
          </p:cNvPr>
          <p:cNvSpPr txBox="1"/>
          <p:nvPr/>
        </p:nvSpPr>
        <p:spPr>
          <a:xfrm>
            <a:off x="464050" y="709359"/>
            <a:ext cx="487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12. </a:t>
            </a:r>
            <a:r>
              <a:rPr lang="en-US" dirty="0">
                <a:latin typeface="Courier"/>
                <a:cs typeface="Courier"/>
              </a:rPr>
              <a:t>nestedLoops.eval.nodes.size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5B33AE-BD12-C948-BD2A-30BBA80A25EF}"/>
              </a:ext>
            </a:extLst>
          </p:cNvPr>
          <p:cNvSpPr/>
          <p:nvPr/>
        </p:nvSpPr>
        <p:spPr>
          <a:xfrm>
            <a:off x="212829" y="6147790"/>
            <a:ext cx="1508076" cy="38196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5899B4-4F29-D745-A9A2-923CB3C2820C}"/>
              </a:ext>
            </a:extLst>
          </p:cNvPr>
          <p:cNvCxnSpPr>
            <a:cxnSpLocks/>
          </p:cNvCxnSpPr>
          <p:nvPr/>
        </p:nvCxnSpPr>
        <p:spPr>
          <a:xfrm flipH="1">
            <a:off x="1570434" y="4966246"/>
            <a:ext cx="1317264" cy="1065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E20DBA-C19F-634F-91EE-5C087EFE4625}"/>
              </a:ext>
            </a:extLst>
          </p:cNvPr>
          <p:cNvSpPr txBox="1"/>
          <p:nvPr/>
        </p:nvSpPr>
        <p:spPr>
          <a:xfrm>
            <a:off x="2887698" y="4527333"/>
            <a:ext cx="312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There are 2 nested loops</a:t>
            </a:r>
          </a:p>
          <a:p>
            <a:r>
              <a:rPr lang="en-US" dirty="0">
                <a:latin typeface="+mj-lt"/>
              </a:rPr>
              <a:t>in this function</a:t>
            </a:r>
          </a:p>
        </p:txBody>
      </p:sp>
    </p:spTree>
    <p:extLst>
      <p:ext uri="{BB962C8B-B14F-4D97-AF65-F5344CB8AC3E}">
        <p14:creationId xmlns:p14="http://schemas.microsoft.com/office/powerpoint/2010/main" val="2765588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1F635-D3AD-BF47-93D3-03EE86235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2" y="0"/>
            <a:ext cx="1185503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4B73B-D86A-4741-821A-C767E4E113C7}"/>
              </a:ext>
            </a:extLst>
          </p:cNvPr>
          <p:cNvSpPr txBox="1"/>
          <p:nvPr/>
        </p:nvSpPr>
        <p:spPr>
          <a:xfrm>
            <a:off x="4855577" y="4595150"/>
            <a:ext cx="364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13. show(</a:t>
            </a:r>
            <a:r>
              <a:rPr lang="en-US" dirty="0" err="1">
                <a:latin typeface="Courier"/>
                <a:cs typeface="Courier"/>
              </a:rPr>
              <a:t>nestedLoops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936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F043C-1632-474E-B193-54DA4982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7" y="0"/>
            <a:ext cx="117834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AE8796-C89A-5D49-9F0F-024886B2B5BE}"/>
              </a:ext>
            </a:extLst>
          </p:cNvPr>
          <p:cNvSpPr txBox="1"/>
          <p:nvPr/>
        </p:nvSpPr>
        <p:spPr>
          <a:xfrm>
            <a:off x="1611963" y="925975"/>
            <a:ext cx="970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r>
              <a:rPr lang="en-US" dirty="0">
                <a:latin typeface="Courier"/>
                <a:cs typeface="Courier"/>
              </a:rPr>
              <a:t>. var </a:t>
            </a:r>
            <a:r>
              <a:rPr lang="en-US" dirty="0" err="1">
                <a:latin typeface="Courier"/>
                <a:cs typeface="Courier"/>
              </a:rPr>
              <a:t>nonNestedLoops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dskqoptLoops.difference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nestedLoops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122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AD55B-8E40-DF43-A240-83D6A1F1B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3" y="0"/>
            <a:ext cx="1179439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BB8D76-B88F-0F40-B40A-2CC56E75BEA7}"/>
              </a:ext>
            </a:extLst>
          </p:cNvPr>
          <p:cNvSpPr txBox="1"/>
          <p:nvPr/>
        </p:nvSpPr>
        <p:spPr>
          <a:xfrm>
            <a:off x="4051139" y="775503"/>
            <a:ext cx="678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15. </a:t>
            </a:r>
            <a:r>
              <a:rPr lang="en-US" dirty="0" err="1">
                <a:latin typeface="+mj-lt"/>
              </a:rPr>
              <a:t>nonNestedLoops.eval.nodes.size</a:t>
            </a:r>
            <a:endParaRPr lang="en-US" dirty="0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DB62CF-2F3A-B344-941F-CF71335D79F4}"/>
              </a:ext>
            </a:extLst>
          </p:cNvPr>
          <p:cNvSpPr/>
          <p:nvPr/>
        </p:nvSpPr>
        <p:spPr>
          <a:xfrm>
            <a:off x="212829" y="6147790"/>
            <a:ext cx="1508076" cy="38196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AADC70-0175-2C4E-865B-D98CC85B3C05}"/>
              </a:ext>
            </a:extLst>
          </p:cNvPr>
          <p:cNvCxnSpPr>
            <a:cxnSpLocks/>
          </p:cNvCxnSpPr>
          <p:nvPr/>
        </p:nvCxnSpPr>
        <p:spPr>
          <a:xfrm flipH="1">
            <a:off x="1570434" y="4966246"/>
            <a:ext cx="1317264" cy="1065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431378-7ED3-E643-A342-8C98E9EF8C7A}"/>
              </a:ext>
            </a:extLst>
          </p:cNvPr>
          <p:cNvSpPr txBox="1"/>
          <p:nvPr/>
        </p:nvSpPr>
        <p:spPr>
          <a:xfrm>
            <a:off x="2887698" y="4527333"/>
            <a:ext cx="312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There is 1 non-nested loop</a:t>
            </a:r>
          </a:p>
          <a:p>
            <a:r>
              <a:rPr lang="en-US" dirty="0">
                <a:latin typeface="+mj-lt"/>
              </a:rPr>
              <a:t>in this function</a:t>
            </a:r>
          </a:p>
        </p:txBody>
      </p:sp>
    </p:spTree>
    <p:extLst>
      <p:ext uri="{BB962C8B-B14F-4D97-AF65-F5344CB8AC3E}">
        <p14:creationId xmlns:p14="http://schemas.microsoft.com/office/powerpoint/2010/main" val="2170939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EF464-7EF4-2049-B18C-4F848FA6B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8F8DA-E672-384E-BE3D-A9752751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1" y="0"/>
            <a:ext cx="1182147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FC1DC-76D1-5042-949A-4AE842689ACE}"/>
              </a:ext>
            </a:extLst>
          </p:cNvPr>
          <p:cNvSpPr txBox="1"/>
          <p:nvPr/>
        </p:nvSpPr>
        <p:spPr>
          <a:xfrm>
            <a:off x="4896092" y="1157468"/>
            <a:ext cx="571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show(</a:t>
            </a:r>
            <a:r>
              <a:rPr lang="en-US" dirty="0" err="1">
                <a:latin typeface="+mj-lt"/>
              </a:rPr>
              <a:t>nonNestedLoops</a:t>
            </a:r>
            <a:r>
              <a:rPr lang="en-US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964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0FD5A-7E7F-B947-BF57-CEA1DB35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E6C00-DF44-BF40-9164-8CF7350B5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AED0FC-17C9-7149-A304-96E5E223EB72}"/>
              </a:ext>
            </a:extLst>
          </p:cNvPr>
          <p:cNvSpPr txBox="1"/>
          <p:nvPr/>
        </p:nvSpPr>
        <p:spPr>
          <a:xfrm>
            <a:off x="5393803" y="1423686"/>
            <a:ext cx="4097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 new window opens in eclipse titled </a:t>
            </a:r>
            <a:r>
              <a:rPr lang="en-US" i="1" dirty="0">
                <a:latin typeface="+mj-lt"/>
              </a:rPr>
              <a:t>Atlas Smart View. </a:t>
            </a:r>
            <a:r>
              <a:rPr lang="en-US" dirty="0">
                <a:latin typeface="+mj-lt"/>
              </a:rPr>
              <a:t>Typically, it opens at the bottom of the screen. You can drag it to reposition as per your convenience.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F9222B-86DE-0F42-A284-58D67E05F43C}"/>
              </a:ext>
            </a:extLst>
          </p:cNvPr>
          <p:cNvCxnSpPr>
            <a:cxnSpLocks/>
          </p:cNvCxnSpPr>
          <p:nvPr/>
        </p:nvCxnSpPr>
        <p:spPr>
          <a:xfrm flipH="1">
            <a:off x="4591425" y="3178012"/>
            <a:ext cx="1624180" cy="10814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54D3FD-382D-8746-A5BB-F48608A9135D}"/>
              </a:ext>
            </a:extLst>
          </p:cNvPr>
          <p:cNvCxnSpPr>
            <a:cxnSpLocks/>
          </p:cNvCxnSpPr>
          <p:nvPr/>
        </p:nvCxnSpPr>
        <p:spPr>
          <a:xfrm flipH="1" flipV="1">
            <a:off x="4591424" y="4490978"/>
            <a:ext cx="987573" cy="8218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9EC5C0-633E-A44C-9528-D0B646B6E08D}"/>
              </a:ext>
            </a:extLst>
          </p:cNvPr>
          <p:cNvSpPr txBox="1"/>
          <p:nvPr/>
        </p:nvSpPr>
        <p:spPr>
          <a:xfrm>
            <a:off x="4591424" y="5312780"/>
            <a:ext cx="4097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Click and hold here to drag and reposition as shown on the next slide</a:t>
            </a:r>
          </a:p>
        </p:txBody>
      </p:sp>
    </p:spTree>
    <p:extLst>
      <p:ext uri="{BB962C8B-B14F-4D97-AF65-F5344CB8AC3E}">
        <p14:creationId xmlns:p14="http://schemas.microsoft.com/office/powerpoint/2010/main" val="1087973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421-92B5-7248-85E2-467F0D53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47" t="3141" r="58280" b="-3141"/>
          <a:stretch/>
        </p:blipFill>
        <p:spPr>
          <a:xfrm>
            <a:off x="4173466" y="61819"/>
            <a:ext cx="5000488" cy="6369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3BA508-A8D9-8248-8ABE-664D96EB4216}"/>
              </a:ext>
            </a:extLst>
          </p:cNvPr>
          <p:cNvSpPr txBox="1"/>
          <p:nvPr/>
        </p:nvSpPr>
        <p:spPr>
          <a:xfrm>
            <a:off x="244237" y="1759482"/>
            <a:ext cx="4518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1. </a:t>
            </a: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 = functions("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3D6F4-B045-7E4E-96A9-B8838A697433}"/>
              </a:ext>
            </a:extLst>
          </p:cNvPr>
          <p:cNvSpPr txBox="1"/>
          <p:nvPr/>
        </p:nvSpPr>
        <p:spPr>
          <a:xfrm>
            <a:off x="162046" y="277792"/>
            <a:ext cx="3865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Highlight and Modify a Graph</a:t>
            </a:r>
          </a:p>
        </p:txBody>
      </p:sp>
    </p:spTree>
    <p:extLst>
      <p:ext uri="{BB962C8B-B14F-4D97-AF65-F5344CB8AC3E}">
        <p14:creationId xmlns:p14="http://schemas.microsoft.com/office/powerpoint/2010/main" val="4016952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D91C1D-63A4-9947-BBEB-FD081183F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0" y="0"/>
            <a:ext cx="11391619" cy="67343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E51C4-E6A1-AA47-BB70-F33EE98DC595}"/>
              </a:ext>
            </a:extLst>
          </p:cNvPr>
          <p:cNvSpPr txBox="1"/>
          <p:nvPr/>
        </p:nvSpPr>
        <p:spPr>
          <a:xfrm>
            <a:off x="994135" y="1054828"/>
            <a:ext cx="3033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 = functions("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488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1AC06-C1F9-C040-888D-A859B49F0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7" y="0"/>
            <a:ext cx="11416333" cy="6749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4EC1C4-D456-6942-9448-DBE5053E7E40}"/>
              </a:ext>
            </a:extLst>
          </p:cNvPr>
          <p:cNvSpPr txBox="1"/>
          <p:nvPr/>
        </p:nvSpPr>
        <p:spPr>
          <a:xfrm>
            <a:off x="953039" y="826913"/>
            <a:ext cx="4066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 = functions("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dskenqCFG</a:t>
            </a:r>
            <a:r>
              <a:rPr lang="en-US" sz="1600" dirty="0">
                <a:latin typeface="Courier"/>
                <a:cs typeface="Courier"/>
              </a:rPr>
              <a:t> = </a:t>
            </a:r>
            <a:r>
              <a:rPr lang="en-US" sz="1600" dirty="0" err="1">
                <a:latin typeface="Courier"/>
                <a:cs typeface="Courier"/>
              </a:rPr>
              <a:t>cfg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929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C2765-EE4B-FF4F-8FB7-6605BED00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1" y="0"/>
            <a:ext cx="1174463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2EB368-F450-A84F-9E6E-3379A5E70E31}"/>
              </a:ext>
            </a:extLst>
          </p:cNvPr>
          <p:cNvSpPr txBox="1"/>
          <p:nvPr/>
        </p:nvSpPr>
        <p:spPr>
          <a:xfrm>
            <a:off x="825512" y="1009320"/>
            <a:ext cx="4352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 = functions("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dskenqCFG</a:t>
            </a:r>
            <a:r>
              <a:rPr lang="en-US" sz="1600" dirty="0">
                <a:latin typeface="Courier"/>
                <a:cs typeface="Courier"/>
              </a:rPr>
              <a:t> = </a:t>
            </a:r>
            <a:r>
              <a:rPr lang="en-US" sz="1600" dirty="0" err="1">
                <a:latin typeface="Courier"/>
                <a:cs typeface="Courier"/>
              </a:rPr>
              <a:t>cfg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</a:t>
            </a:r>
            <a:r>
              <a:rPr lang="en-US" sz="1600" dirty="0" err="1">
                <a:latin typeface="Courier"/>
                <a:cs typeface="Courier"/>
              </a:rPr>
              <a:t>dskenqCFG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2864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63D080-ABA3-BA49-982D-6DDCB37F7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0"/>
            <a:ext cx="11865975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3CABE-3D92-174D-B6F9-0052A8C661B3}"/>
              </a:ext>
            </a:extLst>
          </p:cNvPr>
          <p:cNvSpPr txBox="1"/>
          <p:nvPr/>
        </p:nvSpPr>
        <p:spPr>
          <a:xfrm>
            <a:off x="397864" y="888558"/>
            <a:ext cx="40599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b="1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965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72E74-4676-A349-8386-E338DECDF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5" y="0"/>
            <a:ext cx="1180054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8083E0-9D72-064A-88F3-ADA741694C1B}"/>
              </a:ext>
            </a:extLst>
          </p:cNvPr>
          <p:cNvSpPr txBox="1"/>
          <p:nvPr/>
        </p:nvSpPr>
        <p:spPr>
          <a:xfrm>
            <a:off x="531428" y="919380"/>
            <a:ext cx="40599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585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23B95E-C506-5745-A150-672F00081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5" y="0"/>
            <a:ext cx="1172607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054BA-FBF7-3349-8900-6A802051F4A1}"/>
              </a:ext>
            </a:extLst>
          </p:cNvPr>
          <p:cNvSpPr txBox="1"/>
          <p:nvPr/>
        </p:nvSpPr>
        <p:spPr>
          <a:xfrm>
            <a:off x="409889" y="751344"/>
            <a:ext cx="48778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C5512-B0D9-0444-AD24-5AF16E937C64}"/>
              </a:ext>
            </a:extLst>
          </p:cNvPr>
          <p:cNvSpPr txBox="1"/>
          <p:nvPr/>
        </p:nvSpPr>
        <p:spPr>
          <a:xfrm>
            <a:off x="2280860" y="5137079"/>
            <a:ext cx="491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need this query to use </a:t>
            </a:r>
            <a:r>
              <a:rPr lang="en-US" dirty="0" err="1"/>
              <a:t>Boolean.valueOf</a:t>
            </a:r>
            <a:r>
              <a:rPr lang="en-US" dirty="0"/>
              <a:t>()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145048-8245-B343-8936-3EF2A0F98ED1}"/>
              </a:ext>
            </a:extLst>
          </p:cNvPr>
          <p:cNvCxnSpPr/>
          <p:nvPr/>
        </p:nvCxnSpPr>
        <p:spPr>
          <a:xfrm flipH="1">
            <a:off x="1849346" y="5322014"/>
            <a:ext cx="4315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85D6E16-79BE-EF41-90D4-ADFE00AB3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8" y="0"/>
            <a:ext cx="11766344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940E8-2002-C545-8234-CC0F983AC47D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852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814362-886B-48E9-B693-812CB60D1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3001D-E883-488E-98D9-1EECC59B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F7854-278D-4A6D-B864-5CE947D5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6D35-AF3E-DF4D-9EEC-374D9847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6" y="0"/>
            <a:ext cx="1182918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DC7A3D-89CA-474C-82C5-FEDDD53EED1F}"/>
              </a:ext>
            </a:extLst>
          </p:cNvPr>
          <p:cNvSpPr txBox="1"/>
          <p:nvPr/>
        </p:nvSpPr>
        <p:spPr>
          <a:xfrm>
            <a:off x="7465843" y="402804"/>
            <a:ext cx="4373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m = new Markup</a:t>
            </a:r>
          </a:p>
          <a:p>
            <a:pPr marL="342900" indent="-342900">
              <a:buFontTx/>
              <a:buAutoNum type="arabicPeriod" startAt="10"/>
            </a:pPr>
            <a:endParaRPr lang="en-US" sz="1400" dirty="0">
              <a:latin typeface="+mj-lt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 startAt="10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 startAt="10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 startAt="10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10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A7734D-5A39-AD47-9827-8C588D7F1CC5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019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A4728-BC5E-4876-ABC9-36A45A5F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6A606-EB15-B14E-940A-F5FC92D31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7" y="0"/>
            <a:ext cx="1184876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25A6D5-19A3-C841-A0F4-3BE73E8E1861}"/>
              </a:ext>
            </a:extLst>
          </p:cNvPr>
          <p:cNvSpPr txBox="1"/>
          <p:nvPr/>
        </p:nvSpPr>
        <p:spPr>
          <a:xfrm>
            <a:off x="7465842" y="374273"/>
            <a:ext cx="45545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m = new Markup</a:t>
            </a:r>
          </a:p>
          <a:p>
            <a:pPr marL="342900" indent="-342900">
              <a:buFontTx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MarkupProperty.LineStyle.DASHED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7734D-5A39-AD47-9827-8C588D7F1CC5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4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FF351-9AE0-8F4F-8572-137C403B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4B20-5EC9-D049-99B8-1B9D145B1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5BD15-E983-0B4A-8976-3A106DDA7A8C}"/>
              </a:ext>
            </a:extLst>
          </p:cNvPr>
          <p:cNvSpPr txBox="1"/>
          <p:nvPr/>
        </p:nvSpPr>
        <p:spPr>
          <a:xfrm>
            <a:off x="5355220" y="1928012"/>
            <a:ext cx="148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Like this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3F5140-9B79-E742-B24F-8CFF355F13FB}"/>
              </a:ext>
            </a:extLst>
          </p:cNvPr>
          <p:cNvCxnSpPr/>
          <p:nvPr/>
        </p:nvCxnSpPr>
        <p:spPr>
          <a:xfrm>
            <a:off x="6423949" y="2112678"/>
            <a:ext cx="10995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7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F652B-27E2-401C-83F9-CDDB57BF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79878A-AC1F-DC4B-AAD9-ACD058E98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9" y="0"/>
            <a:ext cx="1179954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4DDC57-27EE-374E-8057-2169BD044697}"/>
              </a:ext>
            </a:extLst>
          </p:cNvPr>
          <p:cNvSpPr txBox="1"/>
          <p:nvPr/>
        </p:nvSpPr>
        <p:spPr>
          <a:xfrm>
            <a:off x="7465842" y="374273"/>
            <a:ext cx="455453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m = new Markup</a:t>
            </a:r>
          </a:p>
          <a:p>
            <a:pPr marL="342900" indent="-342900">
              <a:buFontTx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MarkupProperty.LineStyle.DASHED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MarkupProperty.EDGE_COLOR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Color.WHITE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 startAt="11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7734D-5A39-AD47-9827-8C588D7F1CC5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4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07BC66-5347-9344-963F-7B96723F3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0" y="0"/>
            <a:ext cx="1180194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7463-0B6F-44E0-8191-4C1CDEC0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ABF7A-FF50-EC4A-997B-F6D16B83014E}"/>
              </a:ext>
            </a:extLst>
          </p:cNvPr>
          <p:cNvSpPr txBox="1"/>
          <p:nvPr/>
        </p:nvSpPr>
        <p:spPr>
          <a:xfrm>
            <a:off x="7465842" y="374273"/>
            <a:ext cx="45545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m = new Markup</a:t>
            </a:r>
          </a:p>
          <a:p>
            <a:pPr marL="342900" indent="-342900">
              <a:buFontTx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MarkupProperty.LineStyle.DASHED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MarkupProperty.EDGE_COLOR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Color.WHITE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MarkupProperty.LineStyle.DOTTED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7734D-5A39-AD47-9827-8C588D7F1CC5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17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E05D6-8A60-2449-9AA9-38A19EB53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3" y="0"/>
            <a:ext cx="1182237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7463-0B6F-44E0-8191-4C1CDEC0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ABF7A-FF50-EC4A-997B-F6D16B83014E}"/>
              </a:ext>
            </a:extLst>
          </p:cNvPr>
          <p:cNvSpPr txBox="1"/>
          <p:nvPr/>
        </p:nvSpPr>
        <p:spPr>
          <a:xfrm>
            <a:off x="7835710" y="374273"/>
            <a:ext cx="455453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m = new Markup</a:t>
            </a:r>
          </a:p>
          <a:p>
            <a:pPr marL="342900" indent="-342900">
              <a:buFontTx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MarkupProperty.LineStyle.DASHED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MarkupProperty.EDGE_COLOR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Color.WHITE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MarkupProperty.LineStyle.DOTTED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dskenqCFG,m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7734D-5A39-AD47-9827-8C588D7F1CC5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235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E05D6-8A60-2449-9AA9-38A19EB53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3" y="0"/>
            <a:ext cx="1182237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7463-0B6F-44E0-8191-4C1CDEC0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65EF2F-D50E-974B-8563-209ABA6C7581}"/>
              </a:ext>
            </a:extLst>
          </p:cNvPr>
          <p:cNvSpPr/>
          <p:nvPr/>
        </p:nvSpPr>
        <p:spPr>
          <a:xfrm>
            <a:off x="7908708" y="2332111"/>
            <a:ext cx="248971" cy="256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41C13-17A8-444C-8D28-2F6A898FF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363" y="2508118"/>
            <a:ext cx="897066" cy="9208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0DDE1C-82D5-E341-A8DF-DA0A82EAB38B}"/>
              </a:ext>
            </a:extLst>
          </p:cNvPr>
          <p:cNvSpPr txBox="1"/>
          <p:nvPr/>
        </p:nvSpPr>
        <p:spPr>
          <a:xfrm>
            <a:off x="7835710" y="374273"/>
            <a:ext cx="455453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m = new Markup</a:t>
            </a:r>
          </a:p>
          <a:p>
            <a:pPr marL="342900" indent="-342900">
              <a:buFontTx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MarkupProperty.LineStyle.DASHED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MarkupProperty.EDGE_COLOR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Color.WHITE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MarkupProperty.LineStyle.DOTTED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dskenqCFG,m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7734D-5A39-AD47-9827-8C588D7F1CC5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387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7463-0B6F-44E0-8191-4C1CDEC0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0164A-B4BA-E547-8D94-4830D2215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13" y="319066"/>
            <a:ext cx="8851407" cy="53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33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E05D6-8A60-2449-9AA9-38A19EB53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14" y="0"/>
            <a:ext cx="1182237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7463-0B6F-44E0-8191-4C1CDEC0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ABF7A-FF50-EC4A-997B-F6D16B83014E}"/>
              </a:ext>
            </a:extLst>
          </p:cNvPr>
          <p:cNvSpPr txBox="1"/>
          <p:nvPr/>
        </p:nvSpPr>
        <p:spPr>
          <a:xfrm>
            <a:off x="7429295" y="415370"/>
            <a:ext cx="5055625" cy="504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m = new Markup</a:t>
            </a:r>
          </a:p>
          <a:p>
            <a:pPr marL="342900" indent="-342900">
              <a:buFontTx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MarkupProperty.LineStyle.DASHED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MarkupProperty.EDGE_COLOR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Color.WHITE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MarkupProperty.LineStyle.DOTTED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dskenqCFG,m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acyclic_dskenqCFG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dskenqCFG.differenceEdges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7734D-5A39-AD47-9827-8C588D7F1CC5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74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84200-3136-E347-8058-6D2F4E7F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07" y="-61819"/>
            <a:ext cx="1185110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7463-0B6F-44E0-8191-4C1CDEC0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ABF7A-FF50-EC4A-997B-F6D16B83014E}"/>
              </a:ext>
            </a:extLst>
          </p:cNvPr>
          <p:cNvSpPr txBox="1"/>
          <p:nvPr/>
        </p:nvSpPr>
        <p:spPr>
          <a:xfrm>
            <a:off x="7429295" y="415370"/>
            <a:ext cx="5055625" cy="5262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m = new Markup</a:t>
            </a:r>
          </a:p>
          <a:p>
            <a:pPr marL="342900" indent="-342900">
              <a:buFontTx/>
              <a:buAutoNum type="arabicPeriod" startAt="10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MarkupProperty.LineStyle.DASHED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2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MarkupProperty.EDGE_COLOR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Color.WHITE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3"/>
            </a:pPr>
            <a:r>
              <a:rPr lang="en-US" sz="1400" dirty="0" err="1">
                <a:latin typeface="Courier"/>
                <a:cs typeface="Courier"/>
              </a:rPr>
              <a:t>m.setEdge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MarkupProperty.EDGE_STYLE</a:t>
            </a:r>
            <a:r>
              <a:rPr lang="en-US" sz="1400" dirty="0">
                <a:latin typeface="Courier"/>
                <a:cs typeface="Courier"/>
              </a:rPr>
              <a:t>,</a:t>
            </a:r>
          </a:p>
          <a:p>
            <a:r>
              <a:rPr lang="en-US" sz="1400" dirty="0" err="1">
                <a:latin typeface="Courier"/>
                <a:cs typeface="Courier"/>
              </a:rPr>
              <a:t>MarkupProperty.LineStyle.DOTTED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dskenqCFG,m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acyclic_dskenqCFG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dskenqCFG.differenceEdges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acyclic_dskenqCFG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 typeface="+mj-lt"/>
              <a:buAutoNum type="arabicPeriod" startAt="14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7734D-5A39-AD47-9827-8C588D7F1CC5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913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84200-3136-E347-8058-6D2F4E7F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07" y="-61819"/>
            <a:ext cx="1185110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A7463-0B6F-44E0-8191-4C1CDEC0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187E7F-BC0B-504F-B1FF-D72B5C34C69B}"/>
              </a:ext>
            </a:extLst>
          </p:cNvPr>
          <p:cNvCxnSpPr>
            <a:cxnSpLocks/>
          </p:cNvCxnSpPr>
          <p:nvPr/>
        </p:nvCxnSpPr>
        <p:spPr>
          <a:xfrm flipH="1">
            <a:off x="6412375" y="1794076"/>
            <a:ext cx="2303363" cy="7060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DBE56B-1BD2-7C47-A902-08BCC4B3FEE1}"/>
              </a:ext>
            </a:extLst>
          </p:cNvPr>
          <p:cNvSpPr txBox="1"/>
          <p:nvPr/>
        </p:nvSpPr>
        <p:spPr>
          <a:xfrm>
            <a:off x="8866208" y="1122744"/>
            <a:ext cx="1632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Note the absence of </a:t>
            </a:r>
            <a:r>
              <a:rPr lang="en-US">
                <a:latin typeface="+mj-lt"/>
              </a:rPr>
              <a:t>the loop back</a:t>
            </a:r>
            <a:r>
              <a:rPr lang="en-US" dirty="0">
                <a:latin typeface="+mj-lt"/>
              </a:rPr>
              <a:t>-edge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7734D-5A39-AD47-9827-8C588D7F1CC5}"/>
              </a:ext>
            </a:extLst>
          </p:cNvPr>
          <p:cNvSpPr txBox="1"/>
          <p:nvPr/>
        </p:nvSpPr>
        <p:spPr>
          <a:xfrm>
            <a:off x="389341" y="744719"/>
            <a:ext cx="4373366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dskenqCFG.edges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XCSG.ControlFlowBackEdge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dskenqControlFlowBackEdges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import </a:t>
            </a:r>
            <a:r>
              <a:rPr lang="en-US" sz="1400" dirty="0" err="1">
                <a:latin typeface="Courier"/>
                <a:cs typeface="Courier"/>
              </a:rPr>
              <a:t>java.lang.Boolean</a:t>
            </a:r>
            <a:endParaRPr lang="en-US" sz="1400" dirty="0">
              <a:latin typeface="Courier"/>
              <a:cs typeface="Courier"/>
            </a:endParaRPr>
          </a:p>
          <a:p>
            <a:pPr marL="342900" indent="-342900">
              <a:buFontTx/>
              <a:buAutoNum type="arabicPeriod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conditionTrueEdges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("true")</a:t>
            </a:r>
          </a:p>
          <a:p>
            <a:pPr marL="342900" indent="-342900">
              <a:buFont typeface="+mj-lt"/>
              <a:buAutoNum type="arabicPeriod" startAt="9"/>
            </a:pPr>
            <a:r>
              <a:rPr lang="en-US" sz="1400" dirty="0">
                <a:latin typeface="Courier"/>
                <a:cs typeface="Courier"/>
              </a:rPr>
              <a:t>var </a:t>
            </a:r>
            <a:r>
              <a:rPr lang="en-US" sz="1400" dirty="0" err="1">
                <a:latin typeface="Courier"/>
                <a:cs typeface="Courier"/>
              </a:rPr>
              <a:t>conditionFalseEdges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dskenqCFG.selectEdge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XCSG.conditionValue,Boolean.valueOf</a:t>
            </a:r>
            <a:r>
              <a:rPr lang="en-US" sz="1400" dirty="0">
                <a:latin typeface="Courier"/>
                <a:cs typeface="Courier"/>
              </a:rPr>
              <a:t>("false"))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89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F8A8A-8AD9-4F11-8E30-7BE5C782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2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4849B6B8-8C2A-4E5B-96D9-8E22BD492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44" y="127000"/>
            <a:ext cx="4310483" cy="6230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49DBE8-26FA-48BF-9ACD-D7AFAD9FB2F1}"/>
              </a:ext>
            </a:extLst>
          </p:cNvPr>
          <p:cNvSpPr txBox="1"/>
          <p:nvPr/>
        </p:nvSpPr>
        <p:spPr>
          <a:xfrm>
            <a:off x="7103745" y="1104900"/>
            <a:ext cx="2743200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+mj-lt"/>
              </a:rPr>
              <a:t>Path I:    </a:t>
            </a:r>
            <a:r>
              <a:rPr lang="en-US" sz="2000" b="1" dirty="0">
                <a:latin typeface="+mj-lt"/>
              </a:rPr>
              <a:t>1, 2</a:t>
            </a:r>
          </a:p>
          <a:p>
            <a:r>
              <a:rPr lang="en-US" sz="2000" dirty="0">
                <a:latin typeface="+mj-lt"/>
              </a:rPr>
              <a:t>Path II:   </a:t>
            </a:r>
            <a:r>
              <a:rPr lang="en-US" sz="2000" b="1" dirty="0">
                <a:latin typeface="+mj-lt"/>
              </a:rPr>
              <a:t>1, 3, 4,</a:t>
            </a:r>
          </a:p>
          <a:p>
            <a:r>
              <a:rPr lang="en-US" sz="2000" dirty="0">
                <a:latin typeface="+mj-lt"/>
              </a:rPr>
              <a:t>Path III:  </a:t>
            </a:r>
            <a:r>
              <a:rPr lang="en-US" sz="2000" b="1" dirty="0">
                <a:latin typeface="+mj-lt"/>
              </a:rPr>
              <a:t>1, 3, 5, 6</a:t>
            </a:r>
          </a:p>
          <a:p>
            <a:r>
              <a:rPr lang="en-US" sz="2000" dirty="0">
                <a:latin typeface="+mj-lt"/>
              </a:rPr>
              <a:t>Path IV:  </a:t>
            </a:r>
            <a:r>
              <a:rPr lang="en-US" sz="2000" b="1" dirty="0">
                <a:latin typeface="+mj-lt"/>
              </a:rPr>
              <a:t>1, 3, 5, 7, 8</a:t>
            </a:r>
          </a:p>
          <a:p>
            <a:r>
              <a:rPr lang="en-US" sz="2000" dirty="0">
                <a:latin typeface="+mj-lt"/>
              </a:rPr>
              <a:t>Path V:   </a:t>
            </a:r>
            <a:r>
              <a:rPr lang="en-US" sz="2000" b="1" dirty="0">
                <a:latin typeface="+mj-lt"/>
              </a:rPr>
              <a:t>1, 3, 5, 7, 9</a:t>
            </a:r>
          </a:p>
        </p:txBody>
      </p:sp>
    </p:spTree>
    <p:extLst>
      <p:ext uri="{BB962C8B-B14F-4D97-AF65-F5344CB8AC3E}">
        <p14:creationId xmlns:p14="http://schemas.microsoft.com/office/powerpoint/2010/main" val="1476465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6F87C4-C290-BA44-88AE-68CA7782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Sometime, you want to mark a particular information on graphs generated by Atlas but you may not have query for it. This can still be done using the keyword </a:t>
            </a:r>
            <a:r>
              <a:rPr lang="en-US" i="1" dirty="0">
                <a:latin typeface="Garamond" panose="02020404030301010803" pitchFamily="18" charset="0"/>
              </a:rPr>
              <a:t>selected</a:t>
            </a:r>
            <a:r>
              <a:rPr lang="en-US" dirty="0"/>
              <a:t>.</a:t>
            </a:r>
          </a:p>
          <a:p>
            <a:r>
              <a:rPr lang="en-US" dirty="0"/>
              <a:t>Selected</a:t>
            </a:r>
          </a:p>
          <a:p>
            <a:pPr lvl="1">
              <a:buFontTx/>
              <a:buChar char="-"/>
            </a:pPr>
            <a:r>
              <a:rPr lang="en-US" dirty="0"/>
              <a:t>Whenever you click on a node or edge in an Atlas Graph, this selection is stored in Atlas in a special variable. This variable is referenced using the keyword </a:t>
            </a:r>
            <a:r>
              <a:rPr lang="en-US" i="1" dirty="0"/>
              <a:t>selected. </a:t>
            </a:r>
            <a:r>
              <a:rPr lang="en-US" dirty="0"/>
              <a:t>We will demonstrate the use of it by marking loop entry and exit nodes in a graph.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9F142-A0EA-B546-BF4F-EB709891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Highlighting selective information in Atlas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58F0A-51B5-C840-AF7E-E1ED03B0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14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48D25-1B3E-6241-86C2-7D3307445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098" y="2950028"/>
            <a:ext cx="11657803" cy="957943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We will now demonstrate how to use smart views using the smart view </a:t>
            </a:r>
            <a:r>
              <a:rPr lang="en-US" i="1" dirty="0"/>
              <a:t>Control Flow (within a function). </a:t>
            </a:r>
            <a:r>
              <a:rPr lang="en-US" dirty="0"/>
              <a:t>This smart view comes with </a:t>
            </a:r>
            <a:r>
              <a:rPr lang="en-US" dirty="0">
                <a:hlinkClick r:id="rId2"/>
              </a:rPr>
              <a:t>Toolbox Commons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6941B-2053-0340-A735-CBC7C8FE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46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85BFE-DACB-0E42-AF85-4D1D1CD3E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D53040-A754-C942-BAAE-EA4C0966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475FF-87C5-7D41-AB18-A46989A0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24D25-401C-BF4C-9953-FE4EB21CA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6" y="0"/>
            <a:ext cx="1175534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3F884-E06E-2441-BD80-C7CADBF00D86}"/>
              </a:ext>
            </a:extLst>
          </p:cNvPr>
          <p:cNvSpPr txBox="1"/>
          <p:nvPr/>
        </p:nvSpPr>
        <p:spPr>
          <a:xfrm>
            <a:off x="5934956" y="1792244"/>
            <a:ext cx="490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 = functions("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061441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F02EE0-D2F6-344B-B233-49B7344EB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0E6E0A-CDB1-D143-9EF2-F5F65A2C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C7AC4-834E-7F42-930E-9982AA69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DE5FB-DD17-7F4D-8FF6-A0E4FDAB8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7" y="0"/>
            <a:ext cx="1185110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4C3EA-0674-6B48-9A46-96CDE4244B99}"/>
              </a:ext>
            </a:extLst>
          </p:cNvPr>
          <p:cNvSpPr txBox="1"/>
          <p:nvPr/>
        </p:nvSpPr>
        <p:spPr>
          <a:xfrm>
            <a:off x="4934229" y="1938776"/>
            <a:ext cx="43268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 = functions("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")</a:t>
            </a:r>
          </a:p>
          <a:p>
            <a:pPr marL="228600" indent="-2286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dskenqCFG</a:t>
            </a:r>
            <a:r>
              <a:rPr lang="en-US" sz="1600" dirty="0">
                <a:latin typeface="Courier"/>
                <a:cs typeface="Courier"/>
              </a:rPr>
              <a:t> = </a:t>
            </a:r>
            <a:r>
              <a:rPr lang="en-US" sz="1600" dirty="0" err="1">
                <a:latin typeface="Courier"/>
                <a:cs typeface="Courier"/>
              </a:rPr>
              <a:t>cfg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6042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337AA5-EC55-6B47-B507-CB8F5A9EA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7FED3-4C50-2848-80FA-EEB79CDA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996F8-087C-6945-BFAC-3D8895BD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92C79-6823-AF40-A488-934ADA648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2" y="0"/>
            <a:ext cx="1178959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25E5D2-D34E-8645-9F82-391979F39D43}"/>
              </a:ext>
            </a:extLst>
          </p:cNvPr>
          <p:cNvSpPr txBox="1"/>
          <p:nvPr/>
        </p:nvSpPr>
        <p:spPr>
          <a:xfrm>
            <a:off x="7865174" y="1804455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 = functions("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")</a:t>
            </a:r>
          </a:p>
          <a:p>
            <a:pPr marL="228600" indent="-2286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dskenqCFG</a:t>
            </a:r>
            <a:r>
              <a:rPr lang="en-US" sz="1600" dirty="0">
                <a:latin typeface="Courier"/>
                <a:cs typeface="Courier"/>
              </a:rPr>
              <a:t> = </a:t>
            </a:r>
            <a:r>
              <a:rPr lang="en-US" sz="1600" dirty="0" err="1">
                <a:latin typeface="Courier"/>
                <a:cs typeface="Courier"/>
              </a:rPr>
              <a:t>cfg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</a:t>
            </a:r>
            <a:r>
              <a:rPr lang="en-US" sz="1600" dirty="0" err="1">
                <a:latin typeface="Courier"/>
                <a:cs typeface="Courier"/>
              </a:rPr>
              <a:t>dskenqCFG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4813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255E1-88FF-EB40-87FF-C84969C4B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45A04-DF4E-E84F-8B13-0AF6AE44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8DACC-3E6B-DE48-AC2A-2A37C2C3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CA4A6-086E-A644-9B31-4416D403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8" y="0"/>
            <a:ext cx="1174560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DCB5D-1C05-6E4F-9A09-5D3D5AF88413}"/>
              </a:ext>
            </a:extLst>
          </p:cNvPr>
          <p:cNvSpPr txBox="1"/>
          <p:nvPr/>
        </p:nvSpPr>
        <p:spPr>
          <a:xfrm>
            <a:off x="8229957" y="3866855"/>
            <a:ext cx="3339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 = functions("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")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dskenqCFG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cfg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ourier"/>
                <a:cs typeface="Courier"/>
              </a:rPr>
              <a:t>show(</a:t>
            </a:r>
            <a:r>
              <a:rPr lang="en-US" sz="1200" dirty="0" err="1">
                <a:latin typeface="Courier"/>
                <a:cs typeface="Courier"/>
              </a:rPr>
              <a:t>dskenqCFG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loopEntry</a:t>
            </a:r>
            <a:r>
              <a:rPr lang="en-US" sz="1200" dirty="0">
                <a:latin typeface="Courier"/>
                <a:cs typeface="Courier"/>
              </a:rPr>
              <a:t> = selected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0A8E72-92DB-C249-ADCB-615075E5FEBC}"/>
              </a:ext>
            </a:extLst>
          </p:cNvPr>
          <p:cNvSpPr/>
          <p:nvPr/>
        </p:nvSpPr>
        <p:spPr>
          <a:xfrm>
            <a:off x="5665072" y="1913663"/>
            <a:ext cx="1763143" cy="10555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EC1405-FC38-034B-986A-2C66899446F6}"/>
              </a:ext>
            </a:extLst>
          </p:cNvPr>
          <p:cNvCxnSpPr>
            <a:cxnSpLocks/>
          </p:cNvCxnSpPr>
          <p:nvPr/>
        </p:nvCxnSpPr>
        <p:spPr>
          <a:xfrm>
            <a:off x="1859622" y="2414427"/>
            <a:ext cx="38054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2ACBB1-7D65-AD4C-9A34-E0ED6B05C3C3}"/>
              </a:ext>
            </a:extLst>
          </p:cNvPr>
          <p:cNvSpPr txBox="1"/>
          <p:nvPr/>
        </p:nvSpPr>
        <p:spPr>
          <a:xfrm>
            <a:off x="379307" y="1057046"/>
            <a:ext cx="14178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node to select it.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After you select the node, it can be referred using keyword selected</a:t>
            </a:r>
          </a:p>
        </p:txBody>
      </p:sp>
    </p:spTree>
    <p:extLst>
      <p:ext uri="{BB962C8B-B14F-4D97-AF65-F5344CB8AC3E}">
        <p14:creationId xmlns:p14="http://schemas.microsoft.com/office/powerpoint/2010/main" val="35973839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CBAC9-B08F-B14E-A863-3DEF26B240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3DCBD-2A2E-CC4B-943C-0DCC242F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1834D-8B74-E54B-8AD4-F656B997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B7406-8A7D-384E-9C18-5DE8C410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8" y="0"/>
            <a:ext cx="1182532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50B011-E10E-714F-9C93-4ECE8B95794B}"/>
              </a:ext>
            </a:extLst>
          </p:cNvPr>
          <p:cNvSpPr txBox="1"/>
          <p:nvPr/>
        </p:nvSpPr>
        <p:spPr>
          <a:xfrm>
            <a:off x="7865174" y="3373685"/>
            <a:ext cx="43268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 = functions("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")</a:t>
            </a:r>
          </a:p>
          <a:p>
            <a:pPr marL="228600" indent="-2286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dskenqCFG</a:t>
            </a:r>
            <a:r>
              <a:rPr lang="en-US" sz="1600" dirty="0">
                <a:latin typeface="Courier"/>
                <a:cs typeface="Courier"/>
              </a:rPr>
              <a:t> = </a:t>
            </a:r>
            <a:r>
              <a:rPr lang="en-US" sz="1600" dirty="0" err="1">
                <a:latin typeface="Courier"/>
                <a:cs typeface="Courier"/>
              </a:rPr>
              <a:t>cfg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dskenq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600" dirty="0">
                <a:latin typeface="Courier"/>
                <a:cs typeface="Courier"/>
              </a:rPr>
              <a:t>show(</a:t>
            </a:r>
            <a:r>
              <a:rPr lang="en-US" sz="1600" dirty="0" err="1">
                <a:latin typeface="Courier"/>
                <a:cs typeface="Courier"/>
              </a:rPr>
              <a:t>dskenqCFG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loopEntry</a:t>
            </a:r>
            <a:r>
              <a:rPr lang="en-US" sz="1600" dirty="0">
                <a:latin typeface="Courier"/>
                <a:cs typeface="Courier"/>
              </a:rPr>
              <a:t> = selected</a:t>
            </a:r>
          </a:p>
          <a:p>
            <a:pPr marL="228600" indent="-228600">
              <a:buAutoNum type="arabicPeriod"/>
            </a:pPr>
            <a:r>
              <a:rPr lang="en-US" sz="1600" dirty="0" err="1">
                <a:latin typeface="Courier"/>
                <a:cs typeface="Courier"/>
              </a:rPr>
              <a:t>var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loopExits</a:t>
            </a:r>
            <a:r>
              <a:rPr lang="en-US" sz="1600" dirty="0">
                <a:latin typeface="Courier"/>
                <a:cs typeface="Courier"/>
              </a:rPr>
              <a:t> = selected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BEDFA6-90D9-3440-A293-CD97AC5235F3}"/>
              </a:ext>
            </a:extLst>
          </p:cNvPr>
          <p:cNvSpPr/>
          <p:nvPr/>
        </p:nvSpPr>
        <p:spPr>
          <a:xfrm>
            <a:off x="3308279" y="1007357"/>
            <a:ext cx="1520575" cy="8214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604F33-0970-B74C-B3F1-A207F1EAE4B5}"/>
              </a:ext>
            </a:extLst>
          </p:cNvPr>
          <p:cNvCxnSpPr>
            <a:cxnSpLocks/>
          </p:cNvCxnSpPr>
          <p:nvPr/>
        </p:nvCxnSpPr>
        <p:spPr>
          <a:xfrm>
            <a:off x="1695236" y="1278164"/>
            <a:ext cx="1613043" cy="98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474B79-5A85-9146-AFB7-07F87BCD8205}"/>
              </a:ext>
            </a:extLst>
          </p:cNvPr>
          <p:cNvSpPr txBox="1"/>
          <p:nvPr/>
        </p:nvSpPr>
        <p:spPr>
          <a:xfrm>
            <a:off x="183338" y="1057046"/>
            <a:ext cx="1613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and Hold shift to make multiple selections.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48E4809-E152-6B4C-B0CF-206F95C34F08}"/>
              </a:ext>
            </a:extLst>
          </p:cNvPr>
          <p:cNvSpPr/>
          <p:nvPr/>
        </p:nvSpPr>
        <p:spPr>
          <a:xfrm>
            <a:off x="6748411" y="2409034"/>
            <a:ext cx="936660" cy="5379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0FE572-2EAA-CD4D-BDBF-B2A1A9D07A60}"/>
              </a:ext>
            </a:extLst>
          </p:cNvPr>
          <p:cNvCxnSpPr>
            <a:cxnSpLocks/>
          </p:cNvCxnSpPr>
          <p:nvPr/>
        </p:nvCxnSpPr>
        <p:spPr>
          <a:xfrm>
            <a:off x="1825589" y="1764812"/>
            <a:ext cx="4922822" cy="913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FDB7CFF-6A92-234A-ABC4-23D8A4228B0F}"/>
              </a:ext>
            </a:extLst>
          </p:cNvPr>
          <p:cNvSpPr/>
          <p:nvPr/>
        </p:nvSpPr>
        <p:spPr>
          <a:xfrm>
            <a:off x="4674743" y="4181582"/>
            <a:ext cx="1078786" cy="6952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E1FB08-9EA5-6A4A-A812-BD23094771AA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623317" y="2236107"/>
            <a:ext cx="3051426" cy="22930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05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BD5425-ABA8-B043-9558-9094C83D0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D5207E-E46A-5D44-B832-4F8E394C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6BB81-A0AC-5647-84E7-62FF5654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96EE8-CB38-444B-8CFD-0C81E41D8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2" y="0"/>
            <a:ext cx="1177489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BB936-4D22-CD47-8E66-B471C4381BD5}"/>
              </a:ext>
            </a:extLst>
          </p:cNvPr>
          <p:cNvSpPr txBox="1"/>
          <p:nvPr/>
        </p:nvSpPr>
        <p:spPr>
          <a:xfrm>
            <a:off x="8095435" y="3324841"/>
            <a:ext cx="38138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 = functions("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")</a:t>
            </a:r>
          </a:p>
          <a:p>
            <a:pPr marL="228600" indent="-2286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cfg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dskenq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400" dirty="0">
                <a:latin typeface="Courier"/>
                <a:cs typeface="Courier"/>
              </a:rPr>
              <a:t>show(</a:t>
            </a:r>
            <a:r>
              <a:rPr lang="en-US" sz="1400" dirty="0" err="1">
                <a:latin typeface="Courier"/>
                <a:cs typeface="Courier"/>
              </a:rPr>
              <a:t>dskenqCFG</a:t>
            </a:r>
            <a:r>
              <a:rPr lang="en-US" sz="14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loopEntry</a:t>
            </a:r>
            <a:r>
              <a:rPr lang="en-US" sz="1400" dirty="0">
                <a:latin typeface="Courier"/>
                <a:cs typeface="Courier"/>
              </a:rPr>
              <a:t> = selected</a:t>
            </a:r>
          </a:p>
          <a:p>
            <a:pPr marL="228600" indent="-2286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loopExits</a:t>
            </a:r>
            <a:r>
              <a:rPr lang="en-US" sz="1400" dirty="0">
                <a:latin typeface="Courier"/>
                <a:cs typeface="Courier"/>
              </a:rPr>
              <a:t> = selected</a:t>
            </a:r>
          </a:p>
          <a:p>
            <a:pPr marL="228600" indent="-228600">
              <a:buAutoNum type="arabicPeriod"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m = new Markup</a:t>
            </a:r>
          </a:p>
        </p:txBody>
      </p:sp>
    </p:spTree>
    <p:extLst>
      <p:ext uri="{BB962C8B-B14F-4D97-AF65-F5344CB8AC3E}">
        <p14:creationId xmlns:p14="http://schemas.microsoft.com/office/powerpoint/2010/main" val="2271874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8DC794-ACC1-A54B-9936-7A4A74CBC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661C2E-05EF-1243-AD8B-6DF83ACB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2E261-5505-CA44-A36D-1ACE0A00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A44CD-D125-F647-BB62-769E78910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00" y="-21089"/>
            <a:ext cx="1179335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765CD4-6EED-644E-9B9F-15ED4C0A93C4}"/>
              </a:ext>
            </a:extLst>
          </p:cNvPr>
          <p:cNvSpPr txBox="1"/>
          <p:nvPr/>
        </p:nvSpPr>
        <p:spPr>
          <a:xfrm>
            <a:off x="7759326" y="2909667"/>
            <a:ext cx="4432674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 = functions("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")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dskenqCFG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cfg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ourier"/>
                <a:cs typeface="Courier"/>
              </a:rPr>
              <a:t>show(</a:t>
            </a:r>
            <a:r>
              <a:rPr lang="en-US" sz="1200" dirty="0" err="1">
                <a:latin typeface="Courier"/>
                <a:cs typeface="Courier"/>
              </a:rPr>
              <a:t>dskenqCFG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loopEntry</a:t>
            </a:r>
            <a:r>
              <a:rPr lang="en-US" sz="1200" dirty="0">
                <a:latin typeface="Courier"/>
                <a:cs typeface="Courier"/>
              </a:rPr>
              <a:t> = selected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loopExits</a:t>
            </a:r>
            <a:r>
              <a:rPr lang="en-US" sz="1200" dirty="0">
                <a:latin typeface="Courier"/>
                <a:cs typeface="Courier"/>
              </a:rPr>
              <a:t> = selected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m = new Markup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m.setNode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loopEntry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latin typeface="Courier"/>
                <a:cs typeface="Courier"/>
              </a:rPr>
              <a:t>         </a:t>
            </a:r>
            <a:r>
              <a:rPr lang="en-US" sz="1200" dirty="0" err="1">
                <a:latin typeface="Courier"/>
                <a:cs typeface="Courier"/>
              </a:rPr>
              <a:t>MarkupProperty.NODE_BACKGROUND_COLOR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latin typeface="Courier"/>
                <a:cs typeface="Courier"/>
              </a:rPr>
              <a:t>         </a:t>
            </a:r>
            <a:r>
              <a:rPr lang="en-US" sz="1200" dirty="0" err="1">
                <a:latin typeface="Courier"/>
                <a:cs typeface="Courier"/>
              </a:rPr>
              <a:t>Color.YELLOW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71231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E6A6A4-3CBA-744D-9B95-DA217B199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2DDCFA-F034-714C-AD4C-2E9F19CE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8E9F4-7D4E-B340-BAD2-538408FA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A6864-1896-5A45-98A9-56CAE4703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" y="0"/>
            <a:ext cx="1175413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48285-C447-5B42-B246-14B5CA3C36A9}"/>
              </a:ext>
            </a:extLst>
          </p:cNvPr>
          <p:cNvSpPr txBox="1"/>
          <p:nvPr/>
        </p:nvSpPr>
        <p:spPr>
          <a:xfrm>
            <a:off x="7666978" y="2299117"/>
            <a:ext cx="45250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 = functions("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")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dskenqCFG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cfg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ourier"/>
                <a:cs typeface="Courier"/>
              </a:rPr>
              <a:t>show(</a:t>
            </a:r>
            <a:r>
              <a:rPr lang="en-US" sz="1200" dirty="0" err="1">
                <a:latin typeface="Courier"/>
                <a:cs typeface="Courier"/>
              </a:rPr>
              <a:t>dskenqCFG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loopEntry</a:t>
            </a:r>
            <a:r>
              <a:rPr lang="en-US" sz="1200" dirty="0">
                <a:latin typeface="Courier"/>
                <a:cs typeface="Courier"/>
              </a:rPr>
              <a:t> = selected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loopExits</a:t>
            </a:r>
            <a:r>
              <a:rPr lang="en-US" sz="1200" dirty="0">
                <a:latin typeface="Courier"/>
                <a:cs typeface="Courier"/>
              </a:rPr>
              <a:t> = selected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m = new Markup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m.setNode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loopEntry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latin typeface="Courier"/>
                <a:cs typeface="Courier"/>
              </a:rPr>
              <a:t>         </a:t>
            </a:r>
            <a:r>
              <a:rPr lang="en-US" sz="1200" dirty="0" err="1">
                <a:latin typeface="Courier"/>
                <a:cs typeface="Courier"/>
              </a:rPr>
              <a:t>MarkupProperty.NODE_BACKGROUND_COLOR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latin typeface="Courier"/>
                <a:cs typeface="Courier"/>
              </a:rPr>
              <a:t>         </a:t>
            </a:r>
            <a:r>
              <a:rPr lang="en-US" sz="1200" dirty="0" err="1">
                <a:latin typeface="Courier"/>
                <a:cs typeface="Courier"/>
              </a:rPr>
              <a:t>Color.YELLOW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Font typeface="+mj-lt"/>
              <a:buAutoNum type="arabicPeriod" startAt="8"/>
            </a:pPr>
            <a:r>
              <a:rPr lang="en-US" sz="1200" dirty="0" err="1">
                <a:latin typeface="Courier"/>
                <a:cs typeface="Courier"/>
              </a:rPr>
              <a:t>m.setNode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loopExits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latin typeface="Courier"/>
                <a:cs typeface="Courier"/>
              </a:rPr>
              <a:t>          </a:t>
            </a:r>
            <a:r>
              <a:rPr lang="en-US" sz="1200" dirty="0" err="1">
                <a:latin typeface="Courier"/>
                <a:cs typeface="Courier"/>
              </a:rPr>
              <a:t>MarkupProperty.NODE_BACKGROUND_COLOR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latin typeface="Courier"/>
                <a:cs typeface="Courier"/>
              </a:rPr>
              <a:t>          </a:t>
            </a:r>
            <a:r>
              <a:rPr lang="en-US" sz="1200" dirty="0" err="1">
                <a:latin typeface="Courier"/>
                <a:cs typeface="Courier"/>
              </a:rPr>
              <a:t>Color.RED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2674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31279-B650-ED40-A485-D6D4D7973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5D5DE-8C5D-D249-B0B8-B01046DF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AB72-D50A-8948-93A3-B7A13C0F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60705D-5FF0-1048-8C1B-E7BB6340E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4" y="0"/>
            <a:ext cx="1184251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2595E8-8983-C246-9908-A8AA89DC4E1E}"/>
              </a:ext>
            </a:extLst>
          </p:cNvPr>
          <p:cNvSpPr txBox="1"/>
          <p:nvPr/>
        </p:nvSpPr>
        <p:spPr>
          <a:xfrm>
            <a:off x="461994" y="671084"/>
            <a:ext cx="564770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 = functions("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")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dskenqCFG</a:t>
            </a:r>
            <a:r>
              <a:rPr lang="en-US" sz="1200" dirty="0">
                <a:latin typeface="Courier"/>
                <a:cs typeface="Courier"/>
              </a:rPr>
              <a:t> = </a:t>
            </a:r>
            <a:r>
              <a:rPr lang="en-US" sz="1200" dirty="0" err="1">
                <a:latin typeface="Courier"/>
                <a:cs typeface="Courier"/>
              </a:rPr>
              <a:t>cfg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dskenq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200" dirty="0">
                <a:latin typeface="Courier"/>
                <a:cs typeface="Courier"/>
              </a:rPr>
              <a:t>show(</a:t>
            </a:r>
            <a:r>
              <a:rPr lang="en-US" sz="1200" dirty="0" err="1">
                <a:latin typeface="Courier"/>
                <a:cs typeface="Courier"/>
              </a:rPr>
              <a:t>dskenqCFG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loopEntry</a:t>
            </a:r>
            <a:r>
              <a:rPr lang="en-US" sz="1200" dirty="0">
                <a:latin typeface="Courier"/>
                <a:cs typeface="Courier"/>
              </a:rPr>
              <a:t> = selected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loopExits</a:t>
            </a:r>
            <a:r>
              <a:rPr lang="en-US" sz="1200" dirty="0">
                <a:latin typeface="Courier"/>
                <a:cs typeface="Courier"/>
              </a:rPr>
              <a:t> = selected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m = new Markup</a:t>
            </a:r>
          </a:p>
          <a:p>
            <a:pPr marL="228600" indent="-228600">
              <a:buAutoNum type="arabicPeriod"/>
            </a:pPr>
            <a:r>
              <a:rPr lang="en-US" sz="1200" dirty="0" err="1">
                <a:latin typeface="Courier"/>
                <a:cs typeface="Courier"/>
              </a:rPr>
              <a:t>m.setNode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loopEntry,MarkupProperty.NODE_BACKGROUND_COLOR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latin typeface="Courier"/>
                <a:cs typeface="Courier"/>
              </a:rPr>
              <a:t>     </a:t>
            </a:r>
            <a:r>
              <a:rPr lang="en-US" sz="1200" dirty="0" err="1">
                <a:latin typeface="Courier"/>
                <a:cs typeface="Courier"/>
              </a:rPr>
              <a:t>Color.YELLOW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Font typeface="+mj-lt"/>
              <a:buAutoNum type="arabicPeriod" startAt="8"/>
            </a:pPr>
            <a:r>
              <a:rPr lang="en-US" sz="1200" dirty="0" err="1">
                <a:latin typeface="Courier"/>
                <a:cs typeface="Courier"/>
              </a:rPr>
              <a:t>m.setNode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loopExits,MarkupProperty.NODE_BACKGROUND_COLOR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latin typeface="Courier"/>
                <a:cs typeface="Courier"/>
              </a:rPr>
              <a:t>     </a:t>
            </a:r>
            <a:r>
              <a:rPr lang="en-US" sz="1200" dirty="0" err="1">
                <a:latin typeface="Courier"/>
                <a:cs typeface="Courier"/>
              </a:rPr>
              <a:t>Color.RED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pPr marL="228600" indent="-228600">
              <a:buFont typeface="+mj-lt"/>
              <a:buAutoNum type="arabicPeriod" startAt="9"/>
            </a:pPr>
            <a:r>
              <a:rPr lang="en-US" sz="1200" dirty="0">
                <a:latin typeface="Courier"/>
                <a:cs typeface="Courier"/>
              </a:rPr>
              <a:t>show(</a:t>
            </a:r>
            <a:r>
              <a:rPr lang="en-US" sz="1200" dirty="0" err="1">
                <a:latin typeface="Courier"/>
                <a:cs typeface="Courier"/>
              </a:rPr>
              <a:t>dskenqCFG,m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72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F24DB-9FE6-D346-B9E8-D62B65455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EA4046-CCBA-5941-B5B5-54414075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BA0CE-2A43-8141-9F2E-BD500C9C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55BC4-A9CA-D244-AFAA-B064F61F5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47" y="0"/>
            <a:ext cx="1152570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1F3644-0B0E-564E-9B1E-6E2B043F66D8}"/>
              </a:ext>
            </a:extLst>
          </p:cNvPr>
          <p:cNvSpPr/>
          <p:nvPr/>
        </p:nvSpPr>
        <p:spPr>
          <a:xfrm>
            <a:off x="3380198" y="0"/>
            <a:ext cx="297950" cy="2979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92B44F-5915-A348-9B61-17590A4C9A63}"/>
              </a:ext>
            </a:extLst>
          </p:cNvPr>
          <p:cNvCxnSpPr/>
          <p:nvPr/>
        </p:nvCxnSpPr>
        <p:spPr>
          <a:xfrm flipV="1">
            <a:off x="2743200" y="297951"/>
            <a:ext cx="636998" cy="595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DE69FE-434E-DF42-9940-F8DBA569EF5D}"/>
              </a:ext>
            </a:extLst>
          </p:cNvPr>
          <p:cNvSpPr txBox="1"/>
          <p:nvPr/>
        </p:nvSpPr>
        <p:spPr>
          <a:xfrm>
            <a:off x="1428108" y="1000997"/>
            <a:ext cx="186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this to save the Graph.</a:t>
            </a:r>
          </a:p>
        </p:txBody>
      </p:sp>
    </p:spTree>
    <p:extLst>
      <p:ext uri="{BB962C8B-B14F-4D97-AF65-F5344CB8AC3E}">
        <p14:creationId xmlns:p14="http://schemas.microsoft.com/office/powerpoint/2010/main" val="379207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 descr="Screen Shot 2018-01-09 at 4.54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422" y="0"/>
            <a:ext cx="1241442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43180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Expand “sys” to select the </a:t>
            </a:r>
            <a:r>
              <a:rPr lang="en-US" dirty="0">
                <a:latin typeface="Courier" pitchFamily="2" charset="0"/>
              </a:rPr>
              <a:t>dskenq </a:t>
            </a:r>
            <a:r>
              <a:rPr lang="en-US" dirty="0">
                <a:latin typeface="+mj-lt"/>
              </a:rPr>
              <a:t>function for which we will generate and export the control flow graph (CFG).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663700" y="3390900"/>
            <a:ext cx="152400" cy="901700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60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 descr="Screen Shot 2018-01-09 at 4.55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2300" y="2387600"/>
            <a:ext cx="1295400" cy="139700"/>
          </a:xfrm>
          <a:prstGeom prst="rect">
            <a:avLst/>
          </a:prstGeom>
          <a:noFill/>
          <a:ln w="952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1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 descr="Screen Shot 2018-01-09 at 4.58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311" y="4408964"/>
            <a:ext cx="24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Click on dskenq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61300" y="3670300"/>
            <a:ext cx="2728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SmartView is not the one we want. We  need to change to the </a:t>
            </a:r>
            <a:r>
              <a:rPr lang="en-US" i="1" dirty="0">
                <a:latin typeface="+mj-lt"/>
              </a:rPr>
              <a:t>Control Flow  (within a Function)</a:t>
            </a:r>
            <a:endParaRPr lang="en-US" dirty="0"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04200" y="5207000"/>
            <a:ext cx="266700" cy="1358900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AEC31F-7565-DB44-9E58-6E974289AFF0}"/>
              </a:ext>
            </a:extLst>
          </p:cNvPr>
          <p:cNvCxnSpPr>
            <a:cxnSpLocks/>
          </p:cNvCxnSpPr>
          <p:nvPr/>
        </p:nvCxnSpPr>
        <p:spPr>
          <a:xfrm flipV="1">
            <a:off x="1211118" y="2507673"/>
            <a:ext cx="742373" cy="2019877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C03152-D7FC-284A-9BCB-1D3D796E67D8}"/>
              </a:ext>
            </a:extLst>
          </p:cNvPr>
          <p:cNvSpPr txBox="1"/>
          <p:nvPr/>
        </p:nvSpPr>
        <p:spPr>
          <a:xfrm>
            <a:off x="1330757" y="4921070"/>
            <a:ext cx="184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Result: the source code is shown.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6E4B18-70AD-044B-8DBB-0A92935ACC17}"/>
              </a:ext>
            </a:extLst>
          </p:cNvPr>
          <p:cNvCxnSpPr>
            <a:cxnSpLocks/>
          </p:cNvCxnSpPr>
          <p:nvPr/>
        </p:nvCxnSpPr>
        <p:spPr>
          <a:xfrm flipV="1">
            <a:off x="2541875" y="3810000"/>
            <a:ext cx="1478540" cy="111107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454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36537</TotalTime>
  <Words>2934</Words>
  <Application>Microsoft Macintosh PowerPoint</Application>
  <PresentationFormat>Widescreen</PresentationFormat>
  <Paragraphs>511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Courier</vt:lpstr>
      <vt:lpstr>Courier New</vt:lpstr>
      <vt:lpstr>Garamond</vt:lpstr>
      <vt:lpstr>Merriweather Sans</vt:lpstr>
      <vt:lpstr>simple-light-2</vt:lpstr>
      <vt:lpstr>PowerPoint Presentation</vt:lpstr>
      <vt:lpstr>Atlas Smart Views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Pipelining Smart Views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Highlighting selective information in 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Santhanam, Ganesh R [E CPE]</dc:creator>
  <cp:lastModifiedBy>Kothari, Suraj C [E CPE]</cp:lastModifiedBy>
  <cp:revision>2296</cp:revision>
  <cp:lastPrinted>2017-03-09T05:22:22Z</cp:lastPrinted>
  <dcterms:created xsi:type="dcterms:W3CDTF">2016-08-15T15:08:51Z</dcterms:created>
  <dcterms:modified xsi:type="dcterms:W3CDTF">2021-09-06T14:41:38Z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